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5"/>
  </p:notesMasterIdLst>
  <p:sldIdLst>
    <p:sldId id="259" r:id="rId2"/>
    <p:sldId id="280" r:id="rId3"/>
    <p:sldId id="281" r:id="rId4"/>
    <p:sldId id="327" r:id="rId5"/>
    <p:sldId id="328" r:id="rId6"/>
    <p:sldId id="329" r:id="rId7"/>
    <p:sldId id="282" r:id="rId8"/>
    <p:sldId id="323" r:id="rId9"/>
    <p:sldId id="321" r:id="rId10"/>
    <p:sldId id="322" r:id="rId11"/>
    <p:sldId id="326" r:id="rId12"/>
    <p:sldId id="324" r:id="rId13"/>
    <p:sldId id="325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8232F"/>
    <a:srgbClr val="E3F4FA"/>
    <a:srgbClr val="E2EAEF"/>
    <a:srgbClr val="E1F9F9"/>
    <a:srgbClr val="042139"/>
    <a:srgbClr val="FF0D0D"/>
    <a:srgbClr val="176890"/>
    <a:srgbClr val="03B17B"/>
    <a:srgbClr val="0C8CBA"/>
    <a:srgbClr val="AAC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806" autoAdjust="0"/>
    <p:restoredTop sz="97485" autoAdjust="0"/>
  </p:normalViewPr>
  <p:slideViewPr>
    <p:cSldViewPr snapToGrid="0">
      <p:cViewPr varScale="1">
        <p:scale>
          <a:sx n="48" d="100"/>
          <a:sy n="48" d="100"/>
        </p:scale>
        <p:origin x="54" y="903"/>
      </p:cViewPr>
      <p:guideLst/>
    </p:cSldViewPr>
  </p:slideViewPr>
  <p:notesTextViewPr>
    <p:cViewPr>
      <p:scale>
        <a:sx n="75" d="100"/>
        <a:sy n="75" d="100"/>
      </p:scale>
      <p:origin x="0" y="0"/>
    </p:cViewPr>
  </p:notesTextViewPr>
  <p:notesViewPr>
    <p:cSldViewPr snapToGrid="0" showGuides="1">
      <p:cViewPr varScale="1">
        <p:scale>
          <a:sx n="125" d="100"/>
          <a:sy n="125" d="100"/>
        </p:scale>
        <p:origin x="4928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G마켓 산스 Bold" panose="02000000000000000000" pitchFamily="50" charset="-127"/>
                <a:ea typeface="G마켓 산스 Bold" panose="02000000000000000000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G마켓 산스 Bold" panose="02000000000000000000" pitchFamily="50" charset="-127"/>
                <a:ea typeface="G마켓 산스 Bold" panose="02000000000000000000" pitchFamily="50" charset="-127"/>
              </a:defRPr>
            </a:lvl1pPr>
          </a:lstStyle>
          <a:p>
            <a:fld id="{8D69C57F-1BA4-4AEA-8A20-38F4422A979F}" type="datetimeFigureOut">
              <a:rPr lang="ko-KR" altLang="en-US" smtClean="0"/>
              <a:pPr/>
              <a:t>2025-09-30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G마켓 산스 Bold" panose="02000000000000000000" pitchFamily="50" charset="-127"/>
                <a:ea typeface="G마켓 산스 Bold" panose="02000000000000000000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G마켓 산스 Bold" panose="02000000000000000000" pitchFamily="50" charset="-127"/>
                <a:ea typeface="G마켓 산스 Bold" panose="02000000000000000000" pitchFamily="50" charset="-127"/>
              </a:defRPr>
            </a:lvl1pPr>
          </a:lstStyle>
          <a:p>
            <a:fld id="{857AA1BB-F37B-4B41-A4D5-6CFFB7C864C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58117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G마켓 산스 Bold" panose="02000000000000000000" pitchFamily="50" charset="-127"/>
        <a:ea typeface="G마켓 산스 Bold" panose="02000000000000000000" pitchFamily="50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G마켓 산스 Bold" panose="02000000000000000000" pitchFamily="50" charset="-127"/>
        <a:ea typeface="G마켓 산스 Bold" panose="02000000000000000000" pitchFamily="50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G마켓 산스 Bold" panose="02000000000000000000" pitchFamily="50" charset="-127"/>
        <a:ea typeface="G마켓 산스 Bold" panose="02000000000000000000" pitchFamily="50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G마켓 산스 Bold" panose="02000000000000000000" pitchFamily="50" charset="-127"/>
        <a:ea typeface="G마켓 산스 Bold" panose="02000000000000000000" pitchFamily="50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G마켓 산스 Bold" panose="02000000000000000000" pitchFamily="50" charset="-127"/>
        <a:ea typeface="G마켓 산스 Bold" panose="02000000000000000000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5BD8D762-D82F-8AC1-7A92-DBACCC6A579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40360" y="2564765"/>
            <a:ext cx="11526520" cy="1325563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41728962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본문 첫 번째 줄…"/>
          <p:cNvSpPr txBox="1">
            <a:spLocks noGrp="1"/>
          </p:cNvSpPr>
          <p:nvPr>
            <p:ph type="body" idx="1"/>
          </p:nvPr>
        </p:nvSpPr>
        <p:spPr>
          <a:xfrm>
            <a:off x="342900" y="831021"/>
            <a:ext cx="11506200" cy="548453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 sz="1800"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 sz="1600"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r>
              <a:rPr dirty="0" err="1"/>
              <a:t>본문</a:t>
            </a:r>
            <a:r>
              <a:rPr dirty="0"/>
              <a:t> 첫 </a:t>
            </a:r>
            <a:r>
              <a:rPr dirty="0" err="1"/>
              <a:t>번째</a:t>
            </a:r>
            <a:r>
              <a:rPr dirty="0"/>
              <a:t> 줄</a:t>
            </a:r>
          </a:p>
          <a:p>
            <a:pPr lvl="1"/>
            <a:r>
              <a:rPr dirty="0" err="1"/>
              <a:t>본문</a:t>
            </a:r>
            <a:r>
              <a:rPr dirty="0"/>
              <a:t> 두 </a:t>
            </a:r>
            <a:r>
              <a:rPr dirty="0" err="1"/>
              <a:t>번째</a:t>
            </a:r>
            <a:r>
              <a:rPr dirty="0"/>
              <a:t> 줄</a:t>
            </a:r>
          </a:p>
          <a:p>
            <a:pPr lvl="2"/>
            <a:r>
              <a:rPr dirty="0" err="1"/>
              <a:t>본문</a:t>
            </a:r>
            <a:r>
              <a:rPr dirty="0"/>
              <a:t> 세 </a:t>
            </a:r>
            <a:r>
              <a:rPr dirty="0" err="1"/>
              <a:t>번째</a:t>
            </a:r>
            <a:r>
              <a:rPr dirty="0"/>
              <a:t> 줄</a:t>
            </a:r>
          </a:p>
          <a:p>
            <a:pPr lvl="3"/>
            <a:r>
              <a:rPr dirty="0" err="1"/>
              <a:t>본문</a:t>
            </a:r>
            <a:r>
              <a:rPr dirty="0"/>
              <a:t> 네 </a:t>
            </a:r>
            <a:r>
              <a:rPr dirty="0" err="1"/>
              <a:t>번째</a:t>
            </a:r>
            <a:r>
              <a:rPr dirty="0"/>
              <a:t> 줄</a:t>
            </a:r>
          </a:p>
          <a:p>
            <a:pPr lvl="4"/>
            <a:r>
              <a:rPr dirty="0" err="1"/>
              <a:t>본문</a:t>
            </a:r>
            <a:r>
              <a:rPr dirty="0"/>
              <a:t> </a:t>
            </a:r>
            <a:r>
              <a:rPr dirty="0" err="1"/>
              <a:t>다섯</a:t>
            </a:r>
            <a:r>
              <a:rPr dirty="0"/>
              <a:t> </a:t>
            </a:r>
            <a:r>
              <a:rPr dirty="0" err="1"/>
              <a:t>번째</a:t>
            </a:r>
            <a:r>
              <a:rPr dirty="0"/>
              <a:t> 줄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E0E04D6-083D-C358-DBF2-A7C49773DB2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03453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82BBC2C-92EE-C744-7436-2CCC6CE2CF5E}"/>
              </a:ext>
            </a:extLst>
          </p:cNvPr>
          <p:cNvSpPr txBox="1">
            <a:spLocks/>
          </p:cNvSpPr>
          <p:nvPr userDrawn="1"/>
        </p:nvSpPr>
        <p:spPr>
          <a:xfrm>
            <a:off x="11638635" y="260385"/>
            <a:ext cx="179536" cy="184666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defPPr>
              <a:defRPr lang="ko-KR"/>
            </a:defPPr>
            <a:lvl1pPr marL="0" algn="r" defTabSz="914400" rtl="0" eaLnBrk="1" latinLnBrk="1" hangingPunct="1">
              <a:defRPr lang="ko-KR" altLang="en-US" sz="1200" kern="120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</a:pPr>
            <a:fld id="{4739FFE3-221D-49CB-BCC1-7A8DDDBDCF04}" type="slidenum">
              <a:rPr lang="en-US" altLang="ko-KR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>
                <a:spcBef>
                  <a:spcPct val="0"/>
                </a:spcBef>
              </a:pPr>
              <a:t>‹#›</a:t>
            </a:fld>
            <a:endParaRPr lang="en-US" altLang="ko-KR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9973E657-F76F-13CD-B4A9-690FDEE8016D}"/>
              </a:ext>
            </a:extLst>
          </p:cNvPr>
          <p:cNvCxnSpPr>
            <a:cxnSpLocks/>
          </p:cNvCxnSpPr>
          <p:nvPr userDrawn="1"/>
        </p:nvCxnSpPr>
        <p:spPr>
          <a:xfrm>
            <a:off x="11270800" y="236057"/>
            <a:ext cx="0" cy="233322"/>
          </a:xfrm>
          <a:prstGeom prst="line">
            <a:avLst/>
          </a:prstGeom>
          <a:ln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래픽 15">
            <a:extLst>
              <a:ext uri="{FF2B5EF4-FFF2-40B4-BE49-F238E27FC236}">
                <a16:creationId xmlns:a16="http://schemas.microsoft.com/office/drawing/2014/main" id="{0099FCCC-DB59-8E1C-60F3-0BCFF88C364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941283" y="209498"/>
            <a:ext cx="1160447" cy="286440"/>
          </a:xfrm>
          <a:prstGeom prst="rect">
            <a:avLst/>
          </a:prstGeom>
        </p:spPr>
      </p:pic>
      <p:sp>
        <p:nvSpPr>
          <p:cNvPr id="46" name="제목 텍스트"/>
          <p:cNvSpPr txBox="1">
            <a:spLocks noGrp="1"/>
          </p:cNvSpPr>
          <p:nvPr>
            <p:ph type="title"/>
          </p:nvPr>
        </p:nvSpPr>
        <p:spPr>
          <a:xfrm>
            <a:off x="0" y="108487"/>
            <a:ext cx="11506200" cy="59496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 b="1">
                <a:solidFill>
                  <a:schemeClr val="bg1"/>
                </a:solidFill>
                <a:latin typeface="Times New Roman" panose="02020603050405020304" pitchFamily="18" charset="0"/>
                <a:ea typeface="HY견고딕" panose="02030600000101010101" pitchFamily="18" charset="-127"/>
                <a:cs typeface="Times New Roman" panose="02020603050405020304" pitchFamily="18" charset="0"/>
              </a:defRPr>
            </a:lvl1pPr>
          </a:lstStyle>
          <a:p>
            <a:r>
              <a:rPr dirty="0" err="1"/>
              <a:t>제목</a:t>
            </a:r>
            <a:r>
              <a:rPr dirty="0"/>
              <a:t> </a:t>
            </a:r>
            <a:r>
              <a:rPr dirty="0" err="1"/>
              <a:t>텍스트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18843012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2E0E04D6-083D-C358-DBF2-A7C49773DB2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03453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82BBC2C-92EE-C744-7436-2CCC6CE2C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8635" y="260385"/>
            <a:ext cx="179536" cy="184666"/>
          </a:xfrm>
        </p:spPr>
        <p:txBody>
          <a:bodyPr vert="horz" wrap="none" lIns="0" tIns="0" rIns="0" bIns="0" rtlCol="0" anchor="ctr">
            <a:spAutoFit/>
          </a:bodyPr>
          <a:lstStyle>
            <a:lvl1pPr algn="r">
              <a:defRPr lang="ko-KR" altLang="en-US" sz="120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</a:lstStyle>
          <a:p>
            <a:pPr>
              <a:spcBef>
                <a:spcPct val="0"/>
              </a:spcBef>
            </a:pPr>
            <a:fld id="{4739FFE3-221D-49CB-BCC1-7A8DDDBDCF04}" type="slidenum">
              <a:rPr lang="en-US" altLang="ko-KR" smtClean="0"/>
              <a:pPr>
                <a:spcBef>
                  <a:spcPct val="0"/>
                </a:spcBef>
              </a:pPr>
              <a:t>‹#›</a:t>
            </a:fld>
            <a:endParaRPr lang="en-US" altLang="ko-KR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973E657-F76F-13CD-B4A9-690FDEE8016D}"/>
              </a:ext>
            </a:extLst>
          </p:cNvPr>
          <p:cNvCxnSpPr>
            <a:cxnSpLocks/>
          </p:cNvCxnSpPr>
          <p:nvPr userDrawn="1"/>
        </p:nvCxnSpPr>
        <p:spPr>
          <a:xfrm>
            <a:off x="11270800" y="236057"/>
            <a:ext cx="0" cy="233322"/>
          </a:xfrm>
          <a:prstGeom prst="line">
            <a:avLst/>
          </a:prstGeom>
          <a:ln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그래픽 15">
            <a:extLst>
              <a:ext uri="{FF2B5EF4-FFF2-40B4-BE49-F238E27FC236}">
                <a16:creationId xmlns:a16="http://schemas.microsoft.com/office/drawing/2014/main" id="{0099FCCC-DB59-8E1C-60F3-0BCFF88C364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941283" y="209498"/>
            <a:ext cx="1160447" cy="286440"/>
          </a:xfrm>
          <a:prstGeom prst="rect">
            <a:avLst/>
          </a:prstGeom>
        </p:spPr>
      </p:pic>
      <p:sp>
        <p:nvSpPr>
          <p:cNvPr id="8" name="제목 개체 틀 1">
            <a:extLst>
              <a:ext uri="{FF2B5EF4-FFF2-40B4-BE49-F238E27FC236}">
                <a16:creationId xmlns:a16="http://schemas.microsoft.com/office/drawing/2014/main" id="{D5AF6657-AA2E-635B-83A8-A8493DD2595B}"/>
              </a:ext>
            </a:extLst>
          </p:cNvPr>
          <p:cNvSpPr txBox="1">
            <a:spLocks/>
          </p:cNvSpPr>
          <p:nvPr userDrawn="1"/>
        </p:nvSpPr>
        <p:spPr>
          <a:xfrm>
            <a:off x="345440" y="821459"/>
            <a:ext cx="11531600" cy="7279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cs typeface="+mj-cs"/>
              </a:defRPr>
            </a:lvl1pPr>
          </a:lstStyle>
          <a:p>
            <a:endParaRPr lang="ko-KR" altLang="en-US" sz="320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43784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5AF6657-AA2E-635B-83A8-A8493DD259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58267B0-4105-FE68-EAD3-01B1EA8623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054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372DC6F-2E4C-0869-72B5-FF93793828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7ABE4E4-E845-42D0-3D42-B94BF7DB94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1AA5557-472D-6632-23ED-CF037FDA31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defRPr>
            </a:lvl1pPr>
          </a:lstStyle>
          <a:p>
            <a:fld id="{4739FFE3-221D-49CB-BCC1-7A8DDDBDCF0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36572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1" r:id="rId3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G마켓 산스 Bold" panose="02000000000000000000" pitchFamily="50" charset="-127"/>
          <a:ea typeface="G마켓 산스 Bold" panose="02000000000000000000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G마켓 산스 Bold" panose="02000000000000000000" pitchFamily="50" charset="-127"/>
          <a:ea typeface="G마켓 산스 Bold" panose="02000000000000000000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G마켓 산스 Bold" panose="02000000000000000000" pitchFamily="50" charset="-127"/>
          <a:ea typeface="G마켓 산스 Bold" panose="02000000000000000000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G마켓 산스 Bold" panose="02000000000000000000" pitchFamily="50" charset="-127"/>
          <a:ea typeface="G마켓 산스 Bold" panose="02000000000000000000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마켓 산스 Bold" panose="02000000000000000000" pitchFamily="50" charset="-127"/>
          <a:ea typeface="G마켓 산스 Bold" panose="02000000000000000000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마켓 산스 Bold" panose="02000000000000000000" pitchFamily="50" charset="-127"/>
          <a:ea typeface="G마켓 산스 Bold" panose="02000000000000000000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4"/>
          <p:cNvSpPr txBox="1"/>
          <p:nvPr/>
        </p:nvSpPr>
        <p:spPr>
          <a:xfrm>
            <a:off x="4084320" y="6486018"/>
            <a:ext cx="4023360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spAutoFit/>
          </a:bodyPr>
          <a:lstStyle/>
          <a:p>
            <a:pPr algn="ctr">
              <a:defRPr sz="1200" b="1">
                <a:solidFill>
                  <a:srgbClr val="FFFFFF"/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</a:defRPr>
            </a:pPr>
            <a:endParaRPr dirty="0">
              <a:solidFill>
                <a:schemeClr val="bg1"/>
              </a:solidFill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4" name="제목 1"/>
          <p:cNvSpPr txBox="1">
            <a:spLocks/>
          </p:cNvSpPr>
          <p:nvPr/>
        </p:nvSpPr>
        <p:spPr>
          <a:xfrm>
            <a:off x="330200" y="2750616"/>
            <a:ext cx="11531600" cy="135676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cs typeface="+mj-cs"/>
              </a:defRPr>
            </a:lvl1pPr>
          </a:lstStyle>
          <a:p>
            <a:pPr algn="ctr">
              <a:lnSpc>
                <a:spcPct val="120000"/>
              </a:lnSpc>
              <a:defRPr sz="4800" b="1"/>
            </a:pPr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AR </a:t>
            </a:r>
            <a:r>
              <a:rPr lang="ko-KR" alt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기술을 활용한 소셜 네트워킹 서비스</a:t>
            </a:r>
            <a:endParaRPr lang="en-US" altLang="ko-KR" sz="2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algn="ctr">
              <a:lnSpc>
                <a:spcPct val="120000"/>
              </a:lnSpc>
              <a:defRPr sz="4800" b="1"/>
            </a:pPr>
            <a:r>
              <a:rPr lang="ko-KR" alt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진행 현황</a:t>
            </a:r>
            <a:endParaRPr lang="en-US" sz="2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5" name="부제목 2"/>
          <p:cNvSpPr txBox="1">
            <a:spLocks/>
          </p:cNvSpPr>
          <p:nvPr/>
        </p:nvSpPr>
        <p:spPr>
          <a:xfrm>
            <a:off x="314960" y="5261481"/>
            <a:ext cx="11531600" cy="1363035"/>
          </a:xfrm>
          <a:prstGeom prst="rect">
            <a:avLst/>
          </a:prstGeom>
        </p:spPr>
        <p:txBody>
          <a:bodyPr/>
          <a:lstStyle>
            <a:lvl1pPr marL="228600" indent="-228600" algn="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dirty="0" err="1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  <a:cs typeface="Times New Roman" panose="02020603050405020304" pitchFamily="18" charset="0"/>
              </a:rPr>
              <a:t>meARy</a:t>
            </a:r>
            <a:endParaRPr lang="en-US" altLang="ko-KR" dirty="0">
              <a:solidFill>
                <a:schemeClr val="bg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ko-KR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  <a:cs typeface="Times New Roman" panose="02020603050405020304" pitchFamily="18" charset="0"/>
              </a:rPr>
              <a:t>201924447 </a:t>
            </a:r>
            <a:r>
              <a:rPr lang="ko-KR" altLang="en-US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  <a:cs typeface="Times New Roman" panose="02020603050405020304" pitchFamily="18" charset="0"/>
              </a:rPr>
              <a:t>김진영</a:t>
            </a:r>
            <a:endParaRPr lang="en-US" altLang="ko-KR" dirty="0">
              <a:solidFill>
                <a:schemeClr val="bg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ko-KR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  <a:cs typeface="Times New Roman" panose="02020603050405020304" pitchFamily="18" charset="0"/>
              </a:rPr>
              <a:t>201924557 </a:t>
            </a:r>
            <a:r>
              <a:rPr lang="ko-KR" altLang="en-US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  <a:cs typeface="Times New Roman" panose="02020603050405020304" pitchFamily="18" charset="0"/>
              </a:rPr>
              <a:t>임석윤</a:t>
            </a:r>
            <a:endParaRPr lang="en-US" altLang="ko-KR" dirty="0">
              <a:solidFill>
                <a:schemeClr val="bg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ko-KR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  <a:cs typeface="Times New Roman" panose="02020603050405020304" pitchFamily="18" charset="0"/>
              </a:rPr>
              <a:t>201924613 </a:t>
            </a:r>
            <a:r>
              <a:rPr lang="ko-KR" altLang="en-US" dirty="0" err="1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  <a:cs typeface="Times New Roman" panose="02020603050405020304" pitchFamily="18" charset="0"/>
              </a:rPr>
              <a:t>허취원</a:t>
            </a:r>
            <a:endParaRPr lang="en-US" altLang="ko-KR" dirty="0">
              <a:solidFill>
                <a:schemeClr val="bg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85276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816D62-49CE-4319-9C18-9C696DB757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425FCD-184F-94E3-BF00-E9120B51B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Un</a:t>
            </a:r>
            <a:r>
              <a:rPr lang="en-US" altLang="ko-KR" dirty="0"/>
              <a:t>ity </a:t>
            </a:r>
            <a:r>
              <a:rPr lang="en-US" altLang="ko-KR" dirty="0" err="1"/>
              <a:t>ARFoundation</a:t>
            </a:r>
            <a:r>
              <a:rPr lang="en-US" altLang="ko-KR" dirty="0"/>
              <a:t>, Google </a:t>
            </a:r>
            <a:r>
              <a:rPr lang="en-US" altLang="ko-KR" dirty="0" err="1"/>
              <a:t>ARCore</a:t>
            </a:r>
            <a:r>
              <a:rPr lang="ko-KR" altLang="en-US" b="0" dirty="0"/>
              <a:t>를 활용한 </a:t>
            </a:r>
            <a:r>
              <a:rPr lang="en-US" altLang="ko-KR" b="0" dirty="0"/>
              <a:t>AR </a:t>
            </a:r>
            <a:r>
              <a:rPr lang="ko-KR" altLang="en-US" b="0" dirty="0"/>
              <a:t>앱 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ACF5C31-4C47-2AB7-6725-373B06ECB0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457200" lvl="1" indent="0">
              <a:lnSpc>
                <a:spcPct val="100000"/>
              </a:lnSpc>
              <a:buNone/>
            </a:pP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lvl="1">
              <a:lnSpc>
                <a:spcPct val="100000"/>
              </a:lnSpc>
            </a:pPr>
            <a:r>
              <a:rPr lang="ko-KR" altLang="en-US" sz="2000" b="1" dirty="0">
                <a:ea typeface="나눔바른고딕OTF" panose="02020603020101020101" pitchFamily="18" charset="-127"/>
              </a:rPr>
              <a:t>진행 상황</a:t>
            </a: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marL="457200" lvl="1" indent="0">
              <a:lnSpc>
                <a:spcPct val="100000"/>
              </a:lnSpc>
              <a:buNone/>
            </a:pP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marL="457200" lvl="1" indent="0">
              <a:lnSpc>
                <a:spcPct val="100000"/>
              </a:lnSpc>
              <a:buNone/>
            </a:pP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lvl="1">
              <a:lnSpc>
                <a:spcPct val="100000"/>
              </a:lnSpc>
            </a:pPr>
            <a:endParaRPr lang="en-US" altLang="ko-KR" sz="100" dirty="0">
              <a:ea typeface="나눔바른고딕OTF" panose="0202060302010102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EECCFDE-4C79-5028-1FBB-A1979A46D0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" y="1601318"/>
            <a:ext cx="3030935" cy="47142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E86CB90-33EF-9B62-53D5-1706D7A2DB32}"/>
              </a:ext>
            </a:extLst>
          </p:cNvPr>
          <p:cNvSpPr txBox="1"/>
          <p:nvPr/>
        </p:nvSpPr>
        <p:spPr>
          <a:xfrm>
            <a:off x="4180114" y="1823357"/>
            <a:ext cx="705938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기능 </a:t>
            </a:r>
            <a:r>
              <a:rPr lang="en-US" altLang="ko-KR" dirty="0"/>
              <a:t>2 </a:t>
            </a:r>
            <a:r>
              <a:rPr lang="ko-KR" altLang="en-US" dirty="0"/>
              <a:t>구현 디테일 </a:t>
            </a:r>
            <a:r>
              <a:rPr lang="en-US" altLang="ko-KR" dirty="0"/>
              <a:t>(</a:t>
            </a:r>
            <a:r>
              <a:rPr lang="ko-KR" altLang="en-US" dirty="0"/>
              <a:t>위치 기반 </a:t>
            </a:r>
            <a:r>
              <a:rPr lang="en-US" altLang="ko-KR" dirty="0"/>
              <a:t>AR </a:t>
            </a:r>
            <a:r>
              <a:rPr lang="ko-KR" altLang="en-US" dirty="0"/>
              <a:t>포스팅 열람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en-US" altLang="ko-KR" dirty="0"/>
              <a:t>Geospatial position,</a:t>
            </a:r>
            <a:r>
              <a:rPr lang="ko-KR" altLang="en-US" dirty="0"/>
              <a:t> </a:t>
            </a:r>
            <a:r>
              <a:rPr lang="en-US" altLang="ko-KR" dirty="0" err="1"/>
              <a:t>glb</a:t>
            </a:r>
            <a:r>
              <a:rPr lang="en-US" altLang="ko-KR" dirty="0"/>
              <a:t> </a:t>
            </a:r>
            <a:r>
              <a:rPr lang="ko-KR" altLang="en-US" dirty="0"/>
              <a:t>파일을 활용해 </a:t>
            </a:r>
            <a:r>
              <a:rPr lang="en-US" altLang="ko-KR" dirty="0"/>
              <a:t>3D </a:t>
            </a:r>
            <a:r>
              <a:rPr lang="ko-KR" altLang="en-US" dirty="0"/>
              <a:t>모델을 </a:t>
            </a:r>
            <a:r>
              <a:rPr lang="en-US" altLang="ko-KR" dirty="0"/>
              <a:t>AR world</a:t>
            </a:r>
            <a:r>
              <a:rPr lang="ko-KR" altLang="en-US" dirty="0"/>
              <a:t>에 표현할 때</a:t>
            </a:r>
            <a:r>
              <a:rPr lang="en-US" altLang="ko-KR" dirty="0"/>
              <a:t>, altitude</a:t>
            </a:r>
            <a:r>
              <a:rPr lang="ko-KR" altLang="en-US" dirty="0"/>
              <a:t>의 부정확성으로 인해 생성된 모델이 공중에 떠있을 수 있음</a:t>
            </a:r>
            <a:r>
              <a:rPr lang="en-US" altLang="ko-KR" dirty="0"/>
              <a:t>.</a:t>
            </a:r>
          </a:p>
          <a:p>
            <a:pPr marL="342900" indent="-342900">
              <a:buFont typeface="+mj-ea"/>
              <a:buAutoNum type="circleNumDbPlain"/>
            </a:pPr>
            <a:endParaRPr lang="en-US" altLang="ko-KR" dirty="0"/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altLang="ko-KR" dirty="0"/>
              <a:t>Terrain</a:t>
            </a:r>
            <a:r>
              <a:rPr lang="ko-KR" altLang="en-US" dirty="0"/>
              <a:t>을 활용하여 위도 경도 좌표를 가지고 정확한 고도 정보 추론 및 </a:t>
            </a:r>
            <a:r>
              <a:rPr lang="en-US" altLang="ko-KR" dirty="0"/>
              <a:t>Anchor </a:t>
            </a:r>
            <a:r>
              <a:rPr lang="ko-KR" altLang="en-US" dirty="0"/>
              <a:t>생성</a:t>
            </a:r>
            <a:endParaRPr lang="en-US" altLang="ko-KR" dirty="0"/>
          </a:p>
          <a:p>
            <a:pPr marL="800100" lvl="1" indent="-342900">
              <a:buFont typeface="Wingdings" panose="05000000000000000000" pitchFamily="2" charset="2"/>
              <a:buChar char="ü"/>
            </a:pPr>
            <a:endParaRPr lang="en-US" altLang="ko-KR" dirty="0"/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altLang="ko-KR" dirty="0"/>
              <a:t>Terrain </a:t>
            </a:r>
            <a:r>
              <a:rPr lang="ko-KR" altLang="en-US" dirty="0"/>
              <a:t>기능이 여러 이슈</a:t>
            </a:r>
            <a:r>
              <a:rPr lang="en-US" altLang="ko-KR" dirty="0"/>
              <a:t> (</a:t>
            </a:r>
            <a:r>
              <a:rPr lang="ko-KR" altLang="en-US" dirty="0"/>
              <a:t>실내</a:t>
            </a:r>
            <a:r>
              <a:rPr lang="en-US" altLang="ko-KR" dirty="0"/>
              <a:t>, </a:t>
            </a:r>
            <a:r>
              <a:rPr lang="ko-KR" altLang="en-US" dirty="0"/>
              <a:t>고도 정보 부족</a:t>
            </a:r>
            <a:r>
              <a:rPr lang="en-US" altLang="ko-KR" dirty="0"/>
              <a:t>)</a:t>
            </a:r>
            <a:r>
              <a:rPr lang="ko-KR" altLang="en-US" dirty="0"/>
              <a:t>로 인해 고도 정보를 추론하지 못할 경우 </a:t>
            </a:r>
            <a:r>
              <a:rPr lang="en-US" altLang="ko-KR" dirty="0"/>
              <a:t>Plane detection</a:t>
            </a:r>
            <a:r>
              <a:rPr lang="ko-KR" altLang="en-US" dirty="0"/>
              <a:t>을 통해 고도정보를 추론 및 </a:t>
            </a:r>
            <a:r>
              <a:rPr lang="en-US" altLang="ko-KR" dirty="0"/>
              <a:t>Anchor </a:t>
            </a:r>
            <a:r>
              <a:rPr lang="ko-KR" altLang="en-US" dirty="0"/>
              <a:t>생성</a:t>
            </a:r>
            <a:endParaRPr lang="en-US" altLang="ko-KR" dirty="0"/>
          </a:p>
          <a:p>
            <a:pPr lvl="1"/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661997872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D6F85E-8512-8020-9E7E-0E59D9DD13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2A8A54-35C1-0A4C-1499-F3ED5F758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ea typeface="나눔바른고딕OTF" panose="02020603020101020101" pitchFamily="18" charset="-127"/>
              </a:rPr>
              <a:t>Flask, SQLite, Blender </a:t>
            </a:r>
            <a:r>
              <a:rPr lang="ko-KR" altLang="en-US" dirty="0">
                <a:ea typeface="나눔바른고딕OTF" panose="02020603020101020101" pitchFamily="18" charset="-127"/>
              </a:rPr>
              <a:t>를 활용한 서버</a:t>
            </a:r>
            <a:endParaRPr lang="ko-KR" altLang="en-US" b="0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3339371-5784-7F50-AFDE-3FE9329A4F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457200" lvl="1" indent="0">
              <a:lnSpc>
                <a:spcPct val="100000"/>
              </a:lnSpc>
              <a:buNone/>
            </a:pP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lvl="1">
              <a:lnSpc>
                <a:spcPct val="100000"/>
              </a:lnSpc>
            </a:pPr>
            <a:r>
              <a:rPr lang="ko-KR" altLang="en-US" sz="2000" b="1" dirty="0">
                <a:ea typeface="나눔바른고딕OTF" panose="02020603020101020101" pitchFamily="18" charset="-127"/>
              </a:rPr>
              <a:t>진행 상황</a:t>
            </a: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marL="457200" lvl="1" indent="0">
              <a:lnSpc>
                <a:spcPct val="100000"/>
              </a:lnSpc>
              <a:buNone/>
            </a:pP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marL="457200" lvl="1" indent="0">
              <a:lnSpc>
                <a:spcPct val="100000"/>
              </a:lnSpc>
              <a:buNone/>
            </a:pP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lvl="1">
              <a:lnSpc>
                <a:spcPct val="100000"/>
              </a:lnSpc>
            </a:pPr>
            <a:endParaRPr lang="en-US" altLang="ko-KR" sz="100" dirty="0">
              <a:ea typeface="나눔바른고딕OTF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61F9A4-75F0-35C5-F3C6-6E372253CA35}"/>
              </a:ext>
            </a:extLst>
          </p:cNvPr>
          <p:cNvSpPr txBox="1"/>
          <p:nvPr/>
        </p:nvSpPr>
        <p:spPr>
          <a:xfrm>
            <a:off x="4180114" y="1823357"/>
            <a:ext cx="705938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서버 아키텍처</a:t>
            </a:r>
            <a:endParaRPr lang="en-US" altLang="ko-KR" dirty="0"/>
          </a:p>
          <a:p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en-US" altLang="ko-KR" dirty="0" err="1"/>
              <a:t>ngrok</a:t>
            </a:r>
            <a:r>
              <a:rPr lang="en-US" altLang="ko-KR" dirty="0"/>
              <a:t> HTTPS static domain</a:t>
            </a:r>
          </a:p>
          <a:p>
            <a:pPr marL="742950" lvl="1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en-US" altLang="ko-KR" dirty="0"/>
              <a:t>Ubuntu 22.04 Local Server</a:t>
            </a:r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742950" lvl="1" indent="-285750">
              <a:buFontTx/>
              <a:buChar char="-"/>
            </a:pPr>
            <a:r>
              <a:rPr lang="en-US" altLang="ko-KR" dirty="0"/>
              <a:t>Python Flask REST API Gateway</a:t>
            </a:r>
          </a:p>
          <a:p>
            <a:pPr marL="742950" lvl="1" indent="-285750">
              <a:buFontTx/>
              <a:buChar char="-"/>
            </a:pPr>
            <a:endParaRPr lang="en-US" altLang="ko-KR" dirty="0"/>
          </a:p>
          <a:p>
            <a:pPr marL="742950" lvl="1" indent="-285750">
              <a:buFontTx/>
              <a:buChar char="-"/>
            </a:pPr>
            <a:r>
              <a:rPr lang="en-US" altLang="ko-KR" dirty="0"/>
              <a:t>Blender Pose-Retargeting pipeline</a:t>
            </a:r>
          </a:p>
          <a:p>
            <a:pPr marL="742950" lvl="1" indent="-285750">
              <a:buFontTx/>
              <a:buChar char="-"/>
            </a:pPr>
            <a:endParaRPr lang="en-US" altLang="ko-KR" dirty="0"/>
          </a:p>
          <a:p>
            <a:pPr marL="742950" lvl="1" indent="-285750">
              <a:buFontTx/>
              <a:buChar char="-"/>
            </a:pPr>
            <a:r>
              <a:rPr lang="en-US" altLang="ko-KR" dirty="0"/>
              <a:t>SQLite DB</a:t>
            </a:r>
          </a:p>
          <a:p>
            <a:pPr marL="742950" lvl="1" indent="-285750">
              <a:buFontTx/>
              <a:buChar char="-"/>
            </a:pPr>
            <a:endParaRPr lang="en-US" altLang="ko-KR" dirty="0"/>
          </a:p>
          <a:p>
            <a:pPr marL="742950" lvl="1" indent="-285750">
              <a:buFontTx/>
              <a:buChar char="-"/>
            </a:pPr>
            <a:r>
              <a:rPr lang="en-US" altLang="ko-KR" dirty="0"/>
              <a:t>Local Storage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8999D16-1B63-35C7-7298-3BE100463D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150" y="1997764"/>
            <a:ext cx="4039964" cy="3843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639833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DC475F-7DF7-8B50-B491-895E511E63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636D32-63FD-7B63-B707-194EA3D9F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ea typeface="나눔바른고딕OTF" panose="02020603020101020101" pitchFamily="18" charset="-127"/>
              </a:rPr>
              <a:t>Flask, SQLite, Blender </a:t>
            </a:r>
            <a:r>
              <a:rPr lang="ko-KR" altLang="en-US" dirty="0">
                <a:ea typeface="나눔바른고딕OTF" panose="02020603020101020101" pitchFamily="18" charset="-127"/>
              </a:rPr>
              <a:t>를 활용한 서버</a:t>
            </a:r>
            <a:endParaRPr lang="ko-KR" altLang="en-US" b="0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DF7DB2D-F34D-DBFE-9371-D2E0B26656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457200" lvl="1" indent="0">
              <a:lnSpc>
                <a:spcPct val="100000"/>
              </a:lnSpc>
              <a:buNone/>
            </a:pP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lvl="1">
              <a:lnSpc>
                <a:spcPct val="100000"/>
              </a:lnSpc>
            </a:pPr>
            <a:r>
              <a:rPr lang="ko-KR" altLang="en-US" sz="2000" b="1" dirty="0">
                <a:ea typeface="나눔바른고딕OTF" panose="02020603020101020101" pitchFamily="18" charset="-127"/>
              </a:rPr>
              <a:t>진행 상황</a:t>
            </a: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marL="457200" lvl="1" indent="0">
              <a:lnSpc>
                <a:spcPct val="100000"/>
              </a:lnSpc>
              <a:buNone/>
            </a:pP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marL="457200" lvl="1" indent="0">
              <a:lnSpc>
                <a:spcPct val="100000"/>
              </a:lnSpc>
              <a:buNone/>
            </a:pP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lvl="1">
              <a:lnSpc>
                <a:spcPct val="100000"/>
              </a:lnSpc>
            </a:pPr>
            <a:endParaRPr lang="en-US" altLang="ko-KR" sz="100" dirty="0">
              <a:ea typeface="나눔바른고딕OTF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CE17DC7-165B-333D-025C-E6C0264067A5}"/>
              </a:ext>
            </a:extLst>
          </p:cNvPr>
          <p:cNvSpPr txBox="1"/>
          <p:nvPr/>
        </p:nvSpPr>
        <p:spPr>
          <a:xfrm>
            <a:off x="4180114" y="1823357"/>
            <a:ext cx="705938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서버 기능 </a:t>
            </a:r>
            <a:r>
              <a:rPr lang="en-US" altLang="ko-KR" dirty="0"/>
              <a:t>(</a:t>
            </a:r>
            <a:r>
              <a:rPr lang="ko-KR" altLang="en-US" dirty="0"/>
              <a:t>포스팅 업로드 </a:t>
            </a:r>
            <a:r>
              <a:rPr lang="en-US" altLang="ko-KR" dirty="0"/>
              <a:t>request)</a:t>
            </a:r>
          </a:p>
          <a:p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ko-KR" altLang="en-US" dirty="0"/>
              <a:t>클라이언트가 이미지와 지리 정보 업로드</a:t>
            </a: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ko-KR" altLang="en-US" dirty="0"/>
              <a:t>이미지 속 인물 자세 자동 인식</a:t>
            </a:r>
            <a:endParaRPr lang="en-US" altLang="ko-KR" dirty="0"/>
          </a:p>
          <a:p>
            <a:endParaRPr lang="en-US" altLang="ko-KR" dirty="0"/>
          </a:p>
          <a:p>
            <a:pPr marL="342900" indent="-342900">
              <a:buFont typeface="+mj-ea"/>
              <a:buAutoNum type="circleNumDbPlain" startAt="3"/>
            </a:pPr>
            <a:r>
              <a:rPr lang="en-US" altLang="ko-KR" dirty="0"/>
              <a:t>Blender </a:t>
            </a:r>
            <a:r>
              <a:rPr lang="ko-KR" altLang="en-US" dirty="0"/>
              <a:t>파이프라인으로 </a:t>
            </a:r>
            <a:r>
              <a:rPr lang="en-US" altLang="ko-KR" dirty="0"/>
              <a:t>3D </a:t>
            </a:r>
            <a:r>
              <a:rPr lang="ko-KR" altLang="en-US" dirty="0"/>
              <a:t>모델 </a:t>
            </a:r>
            <a:r>
              <a:rPr lang="ko-KR" altLang="en-US" dirty="0" err="1"/>
              <a:t>리타게팅</a:t>
            </a:r>
            <a:endParaRPr lang="en-US" altLang="ko-KR" dirty="0"/>
          </a:p>
          <a:p>
            <a:pPr marL="342900" indent="-342900">
              <a:buFont typeface="+mj-ea"/>
              <a:buAutoNum type="circleNumDbPlain" startAt="3"/>
            </a:pPr>
            <a:endParaRPr lang="en-US" altLang="ko-KR" dirty="0"/>
          </a:p>
          <a:p>
            <a:pPr marL="342900" indent="-342900">
              <a:buFont typeface="+mj-ea"/>
              <a:buAutoNum type="circleNumDbPlain" startAt="3"/>
            </a:pPr>
            <a:r>
              <a:rPr lang="en-US" altLang="ko-KR" dirty="0"/>
              <a:t>.</a:t>
            </a:r>
            <a:r>
              <a:rPr lang="en-US" altLang="ko-KR" dirty="0" err="1"/>
              <a:t>glb</a:t>
            </a:r>
            <a:r>
              <a:rPr lang="en-US" altLang="ko-KR" dirty="0"/>
              <a:t> </a:t>
            </a:r>
            <a:r>
              <a:rPr lang="ko-KR" altLang="en-US" dirty="0"/>
              <a:t>파일 생성</a:t>
            </a:r>
            <a:endParaRPr lang="en-US" altLang="ko-KR" dirty="0"/>
          </a:p>
          <a:p>
            <a:pPr marL="342900" indent="-342900">
              <a:buFont typeface="+mj-ea"/>
              <a:buAutoNum type="circleNumDbPlain" startAt="3"/>
            </a:pPr>
            <a:endParaRPr lang="en-US" altLang="ko-KR" dirty="0"/>
          </a:p>
          <a:p>
            <a:pPr marL="342900" indent="-342900">
              <a:buFont typeface="+mj-ea"/>
              <a:buAutoNum type="circleNumDbPlain" startAt="3"/>
            </a:pPr>
            <a:r>
              <a:rPr lang="ko-KR" altLang="en-US" dirty="0"/>
              <a:t>이미지 </a:t>
            </a:r>
            <a:r>
              <a:rPr lang="en-US" altLang="ko-KR" dirty="0"/>
              <a:t>&amp; 3D </a:t>
            </a:r>
            <a:r>
              <a:rPr lang="ko-KR" altLang="en-US" dirty="0"/>
              <a:t>모델 스토리지 저장</a:t>
            </a:r>
            <a:endParaRPr lang="en-US" altLang="ko-KR" dirty="0"/>
          </a:p>
          <a:p>
            <a:pPr marL="342900" indent="-342900">
              <a:buFont typeface="+mj-ea"/>
              <a:buAutoNum type="circleNumDbPlain" startAt="3"/>
            </a:pPr>
            <a:endParaRPr lang="en-US" altLang="ko-KR" dirty="0"/>
          </a:p>
          <a:p>
            <a:pPr marL="342900" indent="-342900">
              <a:buFont typeface="+mj-ea"/>
              <a:buAutoNum type="circleNumDbPlain" startAt="3"/>
            </a:pPr>
            <a:r>
              <a:rPr lang="ko-KR" altLang="en-US" dirty="0"/>
              <a:t>지리 정보 </a:t>
            </a:r>
            <a:r>
              <a:rPr lang="en-US" altLang="ko-KR" dirty="0"/>
              <a:t>&amp; </a:t>
            </a:r>
            <a:r>
              <a:rPr lang="ko-KR" altLang="en-US" dirty="0"/>
              <a:t>파일 메타데이터 </a:t>
            </a:r>
            <a:r>
              <a:rPr lang="en-US" altLang="ko-KR" dirty="0"/>
              <a:t>DB </a:t>
            </a:r>
            <a:r>
              <a:rPr lang="ko-KR" altLang="en-US" dirty="0"/>
              <a:t>저장</a:t>
            </a:r>
            <a:endParaRPr lang="en-US" altLang="ko-KR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1D96EA75-48B0-9A71-EE99-2C8AD1E563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150" y="1997764"/>
            <a:ext cx="4039964" cy="3843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439944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26318A-2F5A-AF98-6712-F074FFA4B9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F9B759-1DC9-0E8C-20E8-F37FA89D1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ea typeface="나눔바른고딕OTF" panose="02020603020101020101" pitchFamily="18" charset="-127"/>
              </a:rPr>
              <a:t>Flask, SQLite, Blender </a:t>
            </a:r>
            <a:r>
              <a:rPr lang="ko-KR" altLang="en-US" dirty="0">
                <a:ea typeface="나눔바른고딕OTF" panose="02020603020101020101" pitchFamily="18" charset="-127"/>
              </a:rPr>
              <a:t>를 활용한 서버</a:t>
            </a:r>
            <a:endParaRPr lang="ko-KR" altLang="en-US" b="0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47C8BC1-2456-881F-ED32-881F304BD0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457200" lvl="1" indent="0">
              <a:lnSpc>
                <a:spcPct val="100000"/>
              </a:lnSpc>
              <a:buNone/>
            </a:pP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lvl="1">
              <a:lnSpc>
                <a:spcPct val="100000"/>
              </a:lnSpc>
            </a:pPr>
            <a:r>
              <a:rPr lang="ko-KR" altLang="en-US" sz="2000" b="1" dirty="0">
                <a:ea typeface="나눔바른고딕OTF" panose="02020603020101020101" pitchFamily="18" charset="-127"/>
              </a:rPr>
              <a:t>진행 상황</a:t>
            </a: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marL="457200" lvl="1" indent="0">
              <a:lnSpc>
                <a:spcPct val="100000"/>
              </a:lnSpc>
              <a:buNone/>
            </a:pP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marL="457200" lvl="1" indent="0">
              <a:lnSpc>
                <a:spcPct val="100000"/>
              </a:lnSpc>
              <a:buNone/>
            </a:pP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lvl="1">
              <a:lnSpc>
                <a:spcPct val="100000"/>
              </a:lnSpc>
            </a:pPr>
            <a:endParaRPr lang="en-US" altLang="ko-KR" sz="100" dirty="0">
              <a:ea typeface="나눔바른고딕OTF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5F2117-23C2-C358-8482-337B40E91646}"/>
              </a:ext>
            </a:extLst>
          </p:cNvPr>
          <p:cNvSpPr txBox="1"/>
          <p:nvPr/>
        </p:nvSpPr>
        <p:spPr>
          <a:xfrm>
            <a:off x="4180114" y="1823357"/>
            <a:ext cx="705938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서버 기능 </a:t>
            </a:r>
            <a:r>
              <a:rPr lang="en-US" altLang="ko-KR" dirty="0"/>
              <a:t>(</a:t>
            </a:r>
            <a:r>
              <a:rPr lang="ko-KR" altLang="en-US" dirty="0"/>
              <a:t>포스팅 다운로드 </a:t>
            </a:r>
            <a:r>
              <a:rPr lang="en-US" altLang="ko-KR" dirty="0"/>
              <a:t>request)</a:t>
            </a:r>
          </a:p>
          <a:p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ko-KR" altLang="en-US" dirty="0"/>
              <a:t>클라이언트 요청 </a:t>
            </a:r>
            <a:r>
              <a:rPr lang="en-US" altLang="ko-KR" dirty="0"/>
              <a:t>(</a:t>
            </a:r>
            <a:r>
              <a:rPr lang="ko-KR" altLang="en-US" dirty="0"/>
              <a:t>지리 정보 기준</a:t>
            </a:r>
            <a:r>
              <a:rPr lang="en-US" altLang="ko-KR" dirty="0"/>
              <a:t>)</a:t>
            </a:r>
          </a:p>
          <a:p>
            <a:pPr marL="342900" indent="-342900">
              <a:buFont typeface="+mj-ea"/>
              <a:buAutoNum type="circleNumDbPlain"/>
            </a:pP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en-US" altLang="ko-KR" dirty="0"/>
              <a:t>DB</a:t>
            </a:r>
            <a:r>
              <a:rPr lang="ko-KR" altLang="en-US" dirty="0"/>
              <a:t>에서 반경 </a:t>
            </a:r>
            <a:r>
              <a:rPr lang="en-US" altLang="ko-KR" dirty="0"/>
              <a:t>100m </a:t>
            </a:r>
            <a:r>
              <a:rPr lang="ko-KR" altLang="en-US" dirty="0"/>
              <a:t>내 포스팅 조회</a:t>
            </a: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ko-KR" altLang="en-US" dirty="0"/>
              <a:t>위치 정보</a:t>
            </a:r>
            <a:r>
              <a:rPr lang="en-US" altLang="ko-KR" dirty="0"/>
              <a:t>, </a:t>
            </a:r>
            <a:r>
              <a:rPr lang="ko-KR" altLang="en-US" dirty="0"/>
              <a:t>이미지</a:t>
            </a:r>
            <a:r>
              <a:rPr lang="en-US" altLang="ko-KR" dirty="0"/>
              <a:t>, 3D </a:t>
            </a:r>
            <a:r>
              <a:rPr lang="ko-KR" altLang="en-US" dirty="0"/>
              <a:t>모델 파일 반환</a:t>
            </a: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ko-KR" altLang="en-US" dirty="0"/>
              <a:t>클라이언트에서 위치 기반 </a:t>
            </a:r>
            <a:r>
              <a:rPr lang="en-US" altLang="ko-KR" dirty="0"/>
              <a:t>AR </a:t>
            </a:r>
            <a:r>
              <a:rPr lang="ko-KR" altLang="en-US" dirty="0"/>
              <a:t>경험 제공</a:t>
            </a:r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4907916-2710-546D-B754-98E3A1F77C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150" y="1997764"/>
            <a:ext cx="4039964" cy="3843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738305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Overview</a:t>
            </a:r>
            <a:endParaRPr lang="ko-KR" altLang="en-US" b="1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457200" lvl="1" indent="0">
              <a:lnSpc>
                <a:spcPct val="100000"/>
              </a:lnSpc>
              <a:buNone/>
            </a:pP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marL="800100" lvl="1" indent="-342900">
              <a:lnSpc>
                <a:spcPct val="100000"/>
              </a:lnSpc>
              <a:buAutoNum type="arabicPeriod"/>
            </a:pPr>
            <a:endParaRPr lang="en-US" altLang="ko-KR" sz="100" b="1" dirty="0">
              <a:ea typeface="나눔바른고딕OTF" panose="02020603020101020101" pitchFamily="18" charset="-127"/>
            </a:endParaRPr>
          </a:p>
          <a:p>
            <a:pPr marL="914400" lvl="1" indent="-457200">
              <a:lnSpc>
                <a:spcPct val="100000"/>
              </a:lnSpc>
              <a:buAutoNum type="arabicPeriod"/>
            </a:pPr>
            <a:r>
              <a:rPr lang="ko-KR" altLang="en-US" sz="2000" b="1" dirty="0">
                <a:ea typeface="나눔바른고딕OTF" panose="02020603020101020101" pitchFamily="18" charset="-127"/>
              </a:rPr>
              <a:t>프로젝트 목표</a:t>
            </a: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lvl="2">
              <a:lnSpc>
                <a:spcPct val="100000"/>
              </a:lnSpc>
            </a:pPr>
            <a:r>
              <a:rPr lang="en-US" altLang="ko-KR" sz="1800" b="1" dirty="0">
                <a:ea typeface="나눔바른고딕OTF" panose="02020603020101020101" pitchFamily="18" charset="-127"/>
              </a:rPr>
              <a:t>AR </a:t>
            </a:r>
            <a:r>
              <a:rPr lang="ko-KR" altLang="en-US" sz="1800" b="1" dirty="0">
                <a:ea typeface="나눔바른고딕OTF" panose="02020603020101020101" pitchFamily="18" charset="-127"/>
              </a:rPr>
              <a:t>기능을 활용한 </a:t>
            </a:r>
            <a:r>
              <a:rPr lang="en-US" altLang="ko-KR" sz="1800" b="1" dirty="0">
                <a:ea typeface="나눔바른고딕OTF" panose="02020603020101020101" pitchFamily="18" charset="-127"/>
              </a:rPr>
              <a:t>SNS </a:t>
            </a:r>
            <a:r>
              <a:rPr lang="ko-KR" altLang="en-US" sz="1800" b="1" dirty="0">
                <a:ea typeface="나눔바른고딕OTF" panose="02020603020101020101" pitchFamily="18" charset="-127"/>
              </a:rPr>
              <a:t>서비스를 통해  사용자가 현실 공간 위에 디지털 콘텐츠를 올리고</a:t>
            </a:r>
            <a:r>
              <a:rPr lang="en-US" altLang="ko-KR" sz="1800" b="1" dirty="0">
                <a:ea typeface="나눔바른고딕OTF" panose="02020603020101020101" pitchFamily="18" charset="-127"/>
              </a:rPr>
              <a:t>, </a:t>
            </a:r>
            <a:r>
              <a:rPr lang="ko-KR" altLang="en-US" sz="1800" b="1" dirty="0">
                <a:ea typeface="나눔바른고딕OTF" panose="02020603020101020101" pitchFamily="18" charset="-127"/>
              </a:rPr>
              <a:t>이를 다른 사용자와 공유 및 체험하면서 새로운 방식의 </a:t>
            </a:r>
            <a:r>
              <a:rPr lang="en-US" altLang="ko-KR" sz="1800" b="1" dirty="0">
                <a:ea typeface="나눔바른고딕OTF" panose="02020603020101020101" pitchFamily="18" charset="-127"/>
              </a:rPr>
              <a:t>SNS </a:t>
            </a:r>
            <a:r>
              <a:rPr lang="ko-KR" altLang="en-US" sz="1800" b="1" dirty="0">
                <a:ea typeface="나눔바른고딕OTF" panose="02020603020101020101" pitchFamily="18" charset="-127"/>
              </a:rPr>
              <a:t>서비스를 제공</a:t>
            </a:r>
            <a:r>
              <a:rPr lang="en-US" altLang="ko-KR" sz="1800" b="1" dirty="0">
                <a:ea typeface="나눔바른고딕OTF" panose="02020603020101020101" pitchFamily="18" charset="-127"/>
              </a:rPr>
              <a:t>.</a:t>
            </a:r>
          </a:p>
          <a:p>
            <a:pPr marL="914400" lvl="1" indent="-457200">
              <a:lnSpc>
                <a:spcPct val="100000"/>
              </a:lnSpc>
              <a:buAutoNum type="arabicPeriod"/>
            </a:pPr>
            <a:r>
              <a:rPr lang="ko-KR" altLang="en-US" sz="2000" b="1" dirty="0">
                <a:ea typeface="나눔바른고딕OTF" panose="02020603020101020101" pitchFamily="18" charset="-127"/>
              </a:rPr>
              <a:t>기능별 구현 분류</a:t>
            </a: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marL="1371600" lvl="2" indent="-457200">
              <a:lnSpc>
                <a:spcPct val="100000"/>
              </a:lnSpc>
              <a:buFont typeface="+mj-ea"/>
              <a:buAutoNum type="circleNumDbPlain"/>
            </a:pPr>
            <a:r>
              <a:rPr lang="ko-KR" altLang="en-US" sz="1800" b="1" dirty="0">
                <a:ea typeface="나눔바른고딕OTF" panose="02020603020101020101" pitchFamily="18" charset="-127"/>
              </a:rPr>
              <a:t>사용자의 </a:t>
            </a:r>
            <a:r>
              <a:rPr lang="en-US" altLang="ko-KR" sz="1800" b="1" dirty="0">
                <a:ea typeface="나눔바른고딕OTF" panose="02020603020101020101" pitchFamily="18" charset="-127"/>
              </a:rPr>
              <a:t>2D </a:t>
            </a:r>
            <a:r>
              <a:rPr lang="ko-KR" altLang="en-US" sz="1800" b="1" dirty="0">
                <a:ea typeface="나눔바른고딕OTF" panose="02020603020101020101" pitchFamily="18" charset="-127"/>
              </a:rPr>
              <a:t>사진을 사용한 </a:t>
            </a:r>
            <a:r>
              <a:rPr lang="en-US" altLang="ko-KR" sz="1800" b="1" dirty="0">
                <a:ea typeface="나눔바른고딕OTF" panose="02020603020101020101" pitchFamily="18" charset="-127"/>
              </a:rPr>
              <a:t>3D</a:t>
            </a:r>
            <a:r>
              <a:rPr lang="ko-KR" altLang="en-US" sz="1800" b="1" dirty="0">
                <a:ea typeface="나눔바른고딕OTF" panose="02020603020101020101" pitchFamily="18" charset="-127"/>
              </a:rPr>
              <a:t> 모델링 및 </a:t>
            </a:r>
            <a:r>
              <a:rPr lang="en-US" altLang="ko-KR" sz="1800" b="1" dirty="0">
                <a:ea typeface="나눔바른고딕OTF" panose="02020603020101020101" pitchFamily="18" charset="-127"/>
              </a:rPr>
              <a:t>Rigging.</a:t>
            </a:r>
          </a:p>
          <a:p>
            <a:pPr marL="1371600" lvl="2" indent="-457200">
              <a:lnSpc>
                <a:spcPct val="100000"/>
              </a:lnSpc>
              <a:buFont typeface="+mj-ea"/>
              <a:buAutoNum type="circleNumDbPlain"/>
            </a:pPr>
            <a:r>
              <a:rPr lang="en-US" altLang="ko-KR" sz="1800" b="1" dirty="0" err="1">
                <a:ea typeface="나눔바른고딕OTF" panose="02020603020101020101" pitchFamily="18" charset="-127"/>
              </a:rPr>
              <a:t>Mediapipe</a:t>
            </a:r>
            <a:r>
              <a:rPr lang="en-US" altLang="ko-KR" sz="1800" b="1" dirty="0">
                <a:ea typeface="나눔바른고딕OTF" panose="02020603020101020101" pitchFamily="18" charset="-127"/>
              </a:rPr>
              <a:t> </a:t>
            </a:r>
            <a:r>
              <a:rPr lang="ko-KR" altLang="en-US" sz="1800" b="1" dirty="0">
                <a:ea typeface="나눔바른고딕OTF" panose="02020603020101020101" pitchFamily="18" charset="-127"/>
              </a:rPr>
              <a:t>기술을 활용한 사진 기반 자세 추정</a:t>
            </a:r>
            <a:r>
              <a:rPr lang="en-US" altLang="ko-KR" sz="1800" b="1" dirty="0">
                <a:ea typeface="나눔바른고딕OTF" panose="02020603020101020101" pitchFamily="18" charset="-127"/>
              </a:rPr>
              <a:t> </a:t>
            </a:r>
            <a:r>
              <a:rPr lang="ko-KR" altLang="en-US" sz="1800" b="1" dirty="0">
                <a:ea typeface="나눔바른고딕OTF" panose="02020603020101020101" pitchFamily="18" charset="-127"/>
              </a:rPr>
              <a:t>및 적용</a:t>
            </a:r>
            <a:r>
              <a:rPr lang="en-US" altLang="ko-KR" sz="1800" b="1" dirty="0">
                <a:ea typeface="나눔바른고딕OTF" panose="02020603020101020101" pitchFamily="18" charset="-127"/>
              </a:rPr>
              <a:t>.</a:t>
            </a:r>
          </a:p>
          <a:p>
            <a:pPr marL="1371600" lvl="2" indent="-457200">
              <a:lnSpc>
                <a:spcPct val="100000"/>
              </a:lnSpc>
              <a:buFont typeface="+mj-ea"/>
              <a:buAutoNum type="circleNumDbPlain"/>
            </a:pPr>
            <a:r>
              <a:rPr lang="en-US" altLang="ko-KR" sz="1800" b="1" dirty="0">
                <a:ea typeface="나눔바른고딕OTF" panose="02020603020101020101" pitchFamily="18" charset="-127"/>
              </a:rPr>
              <a:t>Unity </a:t>
            </a:r>
            <a:r>
              <a:rPr lang="en-US" altLang="ko-KR" sz="1800" b="1" dirty="0" err="1">
                <a:ea typeface="나눔바른고딕OTF" panose="02020603020101020101" pitchFamily="18" charset="-127"/>
              </a:rPr>
              <a:t>ARFoundation</a:t>
            </a:r>
            <a:r>
              <a:rPr lang="en-US" altLang="ko-KR" sz="1800" b="1" dirty="0">
                <a:ea typeface="나눔바른고딕OTF" panose="02020603020101020101" pitchFamily="18" charset="-127"/>
              </a:rPr>
              <a:t>, Google </a:t>
            </a:r>
            <a:r>
              <a:rPr lang="en-US" altLang="ko-KR" sz="1800" b="1" dirty="0" err="1">
                <a:ea typeface="나눔바른고딕OTF" panose="02020603020101020101" pitchFamily="18" charset="-127"/>
              </a:rPr>
              <a:t>ARCore</a:t>
            </a:r>
            <a:r>
              <a:rPr lang="en-US" altLang="ko-KR" sz="1800" b="1" dirty="0">
                <a:ea typeface="나눔바른고딕OTF" panose="02020603020101020101" pitchFamily="18" charset="-127"/>
              </a:rPr>
              <a:t> </a:t>
            </a:r>
            <a:r>
              <a:rPr lang="ko-KR" altLang="en-US" sz="1800" b="1" dirty="0">
                <a:ea typeface="나눔바른고딕OTF" panose="02020603020101020101" pitchFamily="18" charset="-127"/>
              </a:rPr>
              <a:t>기술을 활용한 </a:t>
            </a:r>
            <a:r>
              <a:rPr lang="en-US" altLang="ko-KR" sz="1800" b="1" dirty="0">
                <a:ea typeface="나눔바른고딕OTF" panose="02020603020101020101" pitchFamily="18" charset="-127"/>
              </a:rPr>
              <a:t>AR </a:t>
            </a:r>
            <a:r>
              <a:rPr lang="ko-KR" altLang="en-US" sz="1800" b="1" dirty="0">
                <a:ea typeface="나눔바른고딕OTF" panose="02020603020101020101" pitchFamily="18" charset="-127"/>
              </a:rPr>
              <a:t>어플리케이션</a:t>
            </a:r>
            <a:r>
              <a:rPr lang="en-US" altLang="ko-KR" sz="1800" b="1" dirty="0">
                <a:ea typeface="나눔바른고딕OTF" panose="02020603020101020101" pitchFamily="18" charset="-127"/>
              </a:rPr>
              <a:t>.</a:t>
            </a:r>
          </a:p>
          <a:p>
            <a:pPr marL="1371600" lvl="2" indent="-457200">
              <a:lnSpc>
                <a:spcPct val="100000"/>
              </a:lnSpc>
              <a:buFont typeface="+mj-ea"/>
              <a:buAutoNum type="circleNumDbPlain"/>
            </a:pPr>
            <a:r>
              <a:rPr lang="en-US" altLang="ko-KR" sz="1800" b="1" dirty="0">
                <a:ea typeface="나눔바른고딕OTF" panose="02020603020101020101" pitchFamily="18" charset="-127"/>
              </a:rPr>
              <a:t>Flask, SQLite, Blender </a:t>
            </a:r>
            <a:r>
              <a:rPr lang="ko-KR" altLang="en-US" sz="1800" b="1" dirty="0">
                <a:ea typeface="나눔바른고딕OTF" panose="02020603020101020101" pitchFamily="18" charset="-127"/>
              </a:rPr>
              <a:t>를 활용한 서버</a:t>
            </a:r>
            <a:r>
              <a:rPr lang="en-US" altLang="ko-KR" sz="1800" b="1" dirty="0">
                <a:ea typeface="나눔바른고딕OTF" panose="02020603020101020101" pitchFamily="18" charset="-127"/>
              </a:rPr>
              <a:t>. </a:t>
            </a:r>
          </a:p>
          <a:p>
            <a:pPr marL="1371600" lvl="2" indent="-457200">
              <a:lnSpc>
                <a:spcPct val="100000"/>
              </a:lnSpc>
              <a:buFont typeface="+mj-ea"/>
              <a:buAutoNum type="circleNumDbPlain"/>
            </a:pPr>
            <a:endParaRPr lang="en-US" altLang="ko-KR" sz="1800" b="1" dirty="0">
              <a:ea typeface="나눔바른고딕OTF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70193022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Overview</a:t>
            </a:r>
            <a:endParaRPr lang="ko-KR" altLang="en-US" b="1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914400" lvl="1" indent="-457200">
              <a:lnSpc>
                <a:spcPct val="100000"/>
              </a:lnSpc>
              <a:buFont typeface="+mj-lt"/>
              <a:buAutoNum type="arabicPeriod" startAt="3"/>
            </a:pPr>
            <a:r>
              <a:rPr lang="ko-KR" altLang="en-US" sz="2000" b="1" dirty="0">
                <a:ea typeface="나눔바른고딕OTF" panose="02020603020101020101" pitchFamily="18" charset="-127"/>
              </a:rPr>
              <a:t>서비스 아키텍처</a:t>
            </a: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marL="457200" lvl="1" indent="0">
              <a:lnSpc>
                <a:spcPct val="100000"/>
              </a:lnSpc>
              <a:buNone/>
            </a:pPr>
            <a:endParaRPr lang="en-US" altLang="ko-KR" sz="2000" b="1" dirty="0">
              <a:ea typeface="나눔바른고딕OTF" panose="02020603020101020101" pitchFamily="18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00753F3-24C6-557D-5F2E-BF87EA7E53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0080" y="1358802"/>
            <a:ext cx="8566981" cy="5390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181039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816D62-49CE-4319-9C18-9C696DB757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425FCD-184F-94E3-BF00-E9120B51B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ea typeface="나눔바른고딕OTF" panose="02020603020101020101" pitchFamily="18" charset="-127"/>
              </a:rPr>
              <a:t>2D </a:t>
            </a:r>
            <a:r>
              <a:rPr lang="ko-KR" altLang="en-US" dirty="0">
                <a:ea typeface="나눔바른고딕OTF" panose="02020603020101020101" pitchFamily="18" charset="-127"/>
              </a:rPr>
              <a:t>사진을 사용한 </a:t>
            </a:r>
            <a:r>
              <a:rPr lang="en-US" altLang="ko-KR" dirty="0">
                <a:ea typeface="나눔바른고딕OTF" panose="02020603020101020101" pitchFamily="18" charset="-127"/>
              </a:rPr>
              <a:t>3D</a:t>
            </a:r>
            <a:r>
              <a:rPr lang="ko-KR" altLang="en-US" dirty="0">
                <a:ea typeface="나눔바른고딕OTF" panose="02020603020101020101" pitchFamily="18" charset="-127"/>
              </a:rPr>
              <a:t> 모델링 및 </a:t>
            </a:r>
            <a:r>
              <a:rPr lang="en-US" altLang="ko-KR" dirty="0">
                <a:ea typeface="나눔바른고딕OTF" panose="02020603020101020101" pitchFamily="18" charset="-127"/>
              </a:rPr>
              <a:t>Rigging.</a:t>
            </a:r>
            <a:endParaRPr lang="ko-KR" altLang="en-US" b="0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ACF5C31-4C47-2AB7-6725-373B06ECB0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457200" lvl="1" indent="0">
              <a:lnSpc>
                <a:spcPct val="100000"/>
              </a:lnSpc>
              <a:buNone/>
            </a:pP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lvl="1">
              <a:lnSpc>
                <a:spcPct val="100000"/>
              </a:lnSpc>
            </a:pPr>
            <a:r>
              <a:rPr lang="ko-KR" altLang="en-US" sz="2000" b="1" dirty="0">
                <a:ea typeface="나눔바른고딕OTF" panose="02020603020101020101" pitchFamily="18" charset="-127"/>
              </a:rPr>
              <a:t>진행 상황</a:t>
            </a: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marL="457200" lvl="1" indent="0">
              <a:lnSpc>
                <a:spcPct val="100000"/>
              </a:lnSpc>
              <a:buNone/>
            </a:pP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marL="457200" lvl="1" indent="0">
              <a:lnSpc>
                <a:spcPct val="100000"/>
              </a:lnSpc>
              <a:buNone/>
            </a:pP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lvl="1">
              <a:lnSpc>
                <a:spcPct val="100000"/>
              </a:lnSpc>
            </a:pPr>
            <a:endParaRPr lang="en-US" altLang="ko-KR" sz="100" dirty="0">
              <a:ea typeface="나눔바른고딕OTF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E86CB90-33EF-9B62-53D5-1706D7A2DB32}"/>
              </a:ext>
            </a:extLst>
          </p:cNvPr>
          <p:cNvSpPr txBox="1"/>
          <p:nvPr/>
        </p:nvSpPr>
        <p:spPr>
          <a:xfrm>
            <a:off x="4480598" y="2013779"/>
            <a:ext cx="728779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3D </a:t>
            </a:r>
            <a:r>
              <a:rPr lang="ko-KR" altLang="en-US" b="1" dirty="0"/>
              <a:t>모델링 파트</a:t>
            </a:r>
            <a:endParaRPr lang="en-US" altLang="ko-KR" b="1" dirty="0"/>
          </a:p>
          <a:p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ko-KR" altLang="en-US" dirty="0"/>
              <a:t>사람의 정면모습 촬영</a:t>
            </a: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en-US" altLang="ko-KR" dirty="0"/>
              <a:t>Tripo3D</a:t>
            </a:r>
            <a:r>
              <a:rPr lang="ko-KR" altLang="en-US" dirty="0"/>
              <a:t>를 이용하여 </a:t>
            </a:r>
            <a:r>
              <a:rPr lang="en-US" altLang="ko-KR" dirty="0" err="1"/>
              <a:t>fbx</a:t>
            </a:r>
            <a:r>
              <a:rPr lang="en-US" altLang="ko-KR" dirty="0"/>
              <a:t> </a:t>
            </a:r>
            <a:r>
              <a:rPr lang="ko-KR" altLang="en-US" dirty="0"/>
              <a:t>형식으로 </a:t>
            </a:r>
            <a:r>
              <a:rPr lang="en-US" altLang="ko-KR" dirty="0"/>
              <a:t>3D </a:t>
            </a:r>
            <a:r>
              <a:rPr lang="ko-KR" altLang="en-US" dirty="0"/>
              <a:t>모델링</a:t>
            </a: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en-US" altLang="ko-KR" dirty="0" err="1"/>
              <a:t>Mixamo</a:t>
            </a:r>
            <a:r>
              <a:rPr lang="ko-KR" altLang="en-US" dirty="0"/>
              <a:t>를 이용하여 </a:t>
            </a:r>
            <a:r>
              <a:rPr lang="en-US" altLang="ko-KR" dirty="0"/>
              <a:t>auto-rigging</a:t>
            </a:r>
          </a:p>
          <a:p>
            <a:pPr marL="342900" indent="-342900">
              <a:buFont typeface="+mj-ea"/>
              <a:buAutoNum type="circleNumDbPlain"/>
            </a:pP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ko-KR" altLang="en-US" dirty="0"/>
              <a:t>위 과정들은 현재로서는 자동화가 불가능하여 초기에 한번만 진행</a:t>
            </a:r>
            <a:endParaRPr lang="en-US" altLang="ko-KR" dirty="0"/>
          </a:p>
          <a:p>
            <a:pPr lvl="1"/>
            <a:endParaRPr lang="en-US" altLang="ko-KR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71EAC70-833C-8175-8532-4B7092B3B1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5982" y="1816216"/>
            <a:ext cx="2063907" cy="2833148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6D96F23F-B3B6-B9EA-1D13-B359A98791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366" y="1816216"/>
            <a:ext cx="2063907" cy="2833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964493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DA2FE9-1F87-BC7D-35C4-2E0210116F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BD7477-08EB-5C2F-016E-9E8613A2F3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>
                <a:ea typeface="나눔바른고딕OTF" panose="02020603020101020101" pitchFamily="18" charset="-127"/>
              </a:rPr>
              <a:t>Mediapipe</a:t>
            </a:r>
            <a:r>
              <a:rPr lang="en-US" altLang="ko-KR" dirty="0">
                <a:ea typeface="나눔바른고딕OTF" panose="02020603020101020101" pitchFamily="18" charset="-127"/>
              </a:rPr>
              <a:t> </a:t>
            </a:r>
            <a:r>
              <a:rPr lang="ko-KR" altLang="en-US" dirty="0">
                <a:ea typeface="나눔바른고딕OTF" panose="02020603020101020101" pitchFamily="18" charset="-127"/>
              </a:rPr>
              <a:t>기술을 활용한 사진 기반 자세 추정</a:t>
            </a:r>
            <a:r>
              <a:rPr lang="en-US" altLang="ko-KR" dirty="0">
                <a:ea typeface="나눔바른고딕OTF" panose="02020603020101020101" pitchFamily="18" charset="-127"/>
              </a:rPr>
              <a:t> </a:t>
            </a:r>
            <a:r>
              <a:rPr lang="ko-KR" altLang="en-US" dirty="0">
                <a:ea typeface="나눔바른고딕OTF" panose="02020603020101020101" pitchFamily="18" charset="-127"/>
              </a:rPr>
              <a:t>및 적용</a:t>
            </a:r>
            <a:r>
              <a:rPr lang="en-US" altLang="ko-KR" dirty="0">
                <a:ea typeface="나눔바른고딕OTF" panose="02020603020101020101" pitchFamily="18" charset="-127"/>
              </a:rPr>
              <a:t>.</a:t>
            </a:r>
            <a:endParaRPr lang="ko-KR" altLang="en-US" b="0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61CAB30-ADF2-175D-27A6-7E0CCBED8C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457200" lvl="1" indent="0">
              <a:lnSpc>
                <a:spcPct val="100000"/>
              </a:lnSpc>
              <a:buNone/>
            </a:pP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lvl="1">
              <a:lnSpc>
                <a:spcPct val="100000"/>
              </a:lnSpc>
            </a:pPr>
            <a:r>
              <a:rPr lang="ko-KR" altLang="en-US" sz="2000" b="1" dirty="0">
                <a:ea typeface="나눔바른고딕OTF" panose="02020603020101020101" pitchFamily="18" charset="-127"/>
              </a:rPr>
              <a:t>진행 상황</a:t>
            </a: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marL="457200" lvl="1" indent="0">
              <a:lnSpc>
                <a:spcPct val="100000"/>
              </a:lnSpc>
              <a:buNone/>
            </a:pP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marL="457200" lvl="1" indent="0">
              <a:lnSpc>
                <a:spcPct val="100000"/>
              </a:lnSpc>
              <a:buNone/>
            </a:pP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lvl="1">
              <a:lnSpc>
                <a:spcPct val="100000"/>
              </a:lnSpc>
            </a:pPr>
            <a:endParaRPr lang="en-US" altLang="ko-KR" sz="100" dirty="0">
              <a:ea typeface="나눔바른고딕OTF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50FACEB-3682-B79E-40B3-08A9DB85FFFE}"/>
              </a:ext>
            </a:extLst>
          </p:cNvPr>
          <p:cNvSpPr txBox="1"/>
          <p:nvPr/>
        </p:nvSpPr>
        <p:spPr>
          <a:xfrm>
            <a:off x="4144212" y="2478415"/>
            <a:ext cx="728779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Blender Scene </a:t>
            </a:r>
            <a:r>
              <a:rPr lang="ko-KR" altLang="en-US" b="1" dirty="0"/>
              <a:t>구성</a:t>
            </a:r>
            <a:endParaRPr lang="en-US" altLang="ko-KR" b="1" dirty="0"/>
          </a:p>
          <a:p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en-US" altLang="ko-KR" dirty="0" err="1"/>
              <a:t>MediaPipe</a:t>
            </a:r>
            <a:r>
              <a:rPr lang="ko-KR" altLang="en-US" dirty="0"/>
              <a:t>를 이용한 사진 속 인물의 </a:t>
            </a:r>
            <a:r>
              <a:rPr lang="en-US" altLang="ko-KR" dirty="0" err="1"/>
              <a:t>pose_landmarks.json</a:t>
            </a:r>
            <a:r>
              <a:rPr lang="en-US" altLang="ko-KR" dirty="0"/>
              <a:t> </a:t>
            </a:r>
            <a:r>
              <a:rPr lang="ko-KR" altLang="en-US" dirty="0"/>
              <a:t>추출</a:t>
            </a: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en-US" altLang="ko-KR" dirty="0" err="1"/>
              <a:t>MediaPipe</a:t>
            </a:r>
            <a:r>
              <a:rPr lang="en-US" altLang="ko-KR" dirty="0"/>
              <a:t> -&gt; </a:t>
            </a:r>
            <a:r>
              <a:rPr lang="en-US" altLang="ko-KR" dirty="0" err="1"/>
              <a:t>BlazePose</a:t>
            </a:r>
            <a:r>
              <a:rPr lang="en-US" altLang="ko-KR" dirty="0"/>
              <a:t> (33</a:t>
            </a:r>
            <a:r>
              <a:rPr lang="ko-KR" altLang="en-US" dirty="0"/>
              <a:t>개의 랜드마크만 제공</a:t>
            </a:r>
            <a:r>
              <a:rPr lang="en-US" altLang="ko-KR" dirty="0"/>
              <a:t>)</a:t>
            </a:r>
          </a:p>
          <a:p>
            <a:pPr marL="342900" indent="-342900">
              <a:buFont typeface="+mj-ea"/>
              <a:buAutoNum type="circleNumDbPlain"/>
            </a:pP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en-US" altLang="ko-KR" dirty="0" err="1"/>
              <a:t>Mixamo</a:t>
            </a:r>
            <a:r>
              <a:rPr lang="en-US" altLang="ko-KR" dirty="0"/>
              <a:t> -&gt; </a:t>
            </a:r>
            <a:r>
              <a:rPr lang="en-US" altLang="ko-KR" dirty="0" err="1"/>
              <a:t>HumanIK</a:t>
            </a:r>
            <a:r>
              <a:rPr lang="en-US" altLang="ko-KR" dirty="0"/>
              <a:t>(Inverse</a:t>
            </a:r>
            <a:r>
              <a:rPr lang="ko-KR" altLang="en-US" dirty="0"/>
              <a:t> </a:t>
            </a:r>
            <a:r>
              <a:rPr lang="en-US" altLang="ko-KR" dirty="0"/>
              <a:t>Kinematics)</a:t>
            </a:r>
            <a:r>
              <a:rPr lang="ko-KR" altLang="en-US" dirty="0"/>
              <a:t> 좌표</a:t>
            </a:r>
            <a:r>
              <a:rPr lang="en-US" altLang="ko-KR" dirty="0"/>
              <a:t>, </a:t>
            </a:r>
            <a:r>
              <a:rPr lang="ko-KR" altLang="en-US" dirty="0"/>
              <a:t>회전</a:t>
            </a:r>
            <a:r>
              <a:rPr lang="en-US" altLang="ko-KR" dirty="0"/>
              <a:t>, </a:t>
            </a:r>
            <a:r>
              <a:rPr lang="ko-KR" altLang="en-US" dirty="0"/>
              <a:t>계층 기반</a:t>
            </a: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ko-KR" altLang="en-US" dirty="0"/>
              <a:t>또한 </a:t>
            </a:r>
            <a:r>
              <a:rPr lang="en-US" altLang="ko-KR" dirty="0" err="1"/>
              <a:t>MediaPipe</a:t>
            </a:r>
            <a:r>
              <a:rPr lang="ko-KR" altLang="en-US" dirty="0"/>
              <a:t>와 </a:t>
            </a:r>
            <a:r>
              <a:rPr lang="en-US" altLang="ko-KR" dirty="0"/>
              <a:t>Blender</a:t>
            </a:r>
            <a:r>
              <a:rPr lang="ko-KR" altLang="en-US" dirty="0"/>
              <a:t>의 서로 다른 좌표계를 맞추고</a:t>
            </a:r>
            <a:r>
              <a:rPr lang="en-US" altLang="ko-KR" dirty="0"/>
              <a:t>, </a:t>
            </a:r>
            <a:r>
              <a:rPr lang="ko-KR" altLang="en-US" dirty="0"/>
              <a:t>사진의 크기에 맞게 </a:t>
            </a:r>
            <a:r>
              <a:rPr lang="en-US" altLang="ko-KR" dirty="0"/>
              <a:t>3D </a:t>
            </a:r>
            <a:r>
              <a:rPr lang="ko-KR" altLang="en-US" dirty="0"/>
              <a:t>모델을 </a:t>
            </a:r>
            <a:r>
              <a:rPr lang="en-US" altLang="ko-KR" dirty="0"/>
              <a:t>auto-scaling </a:t>
            </a:r>
            <a:r>
              <a:rPr lang="ko-KR" altLang="en-US" dirty="0"/>
              <a:t>합니다</a:t>
            </a:r>
            <a:endParaRPr lang="en-US" altLang="ko-KR" dirty="0"/>
          </a:p>
          <a:p>
            <a:endParaRPr lang="en-US" altLang="ko-KR" dirty="0"/>
          </a:p>
          <a:p>
            <a:pPr lvl="1"/>
            <a:endParaRPr lang="en-US" altLang="ko-KR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68F2237-2D8B-EF08-B378-BEFD8C70D9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401" y="2478415"/>
            <a:ext cx="1470522" cy="2189748"/>
          </a:xfrm>
          <a:prstGeom prst="rect">
            <a:avLst/>
          </a:prstGeom>
        </p:spPr>
      </p:pic>
      <p:pic>
        <p:nvPicPr>
          <p:cNvPr id="9" name="그림 8" descr="의류, 사람, 신발류, 바지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1F7ED350-5179-2988-3A83-61A06DEE70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81" y="2479889"/>
            <a:ext cx="1470526" cy="2205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23102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23006A-ED23-9977-E251-0AF82277E5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F07D0E-9E90-709A-822D-E5F2C81375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>
                <a:ea typeface="나눔바른고딕OTF" panose="02020603020101020101" pitchFamily="18" charset="-127"/>
              </a:rPr>
              <a:t>Mediapipe</a:t>
            </a:r>
            <a:r>
              <a:rPr lang="en-US" altLang="ko-KR" dirty="0">
                <a:ea typeface="나눔바른고딕OTF" panose="02020603020101020101" pitchFamily="18" charset="-127"/>
              </a:rPr>
              <a:t> </a:t>
            </a:r>
            <a:r>
              <a:rPr lang="ko-KR" altLang="en-US" dirty="0">
                <a:ea typeface="나눔바른고딕OTF" panose="02020603020101020101" pitchFamily="18" charset="-127"/>
              </a:rPr>
              <a:t>기술을 활용한 사진 기반 자세 추정</a:t>
            </a:r>
            <a:r>
              <a:rPr lang="en-US" altLang="ko-KR" dirty="0">
                <a:ea typeface="나눔바른고딕OTF" panose="02020603020101020101" pitchFamily="18" charset="-127"/>
              </a:rPr>
              <a:t> </a:t>
            </a:r>
            <a:r>
              <a:rPr lang="ko-KR" altLang="en-US" dirty="0">
                <a:ea typeface="나눔바른고딕OTF" panose="02020603020101020101" pitchFamily="18" charset="-127"/>
              </a:rPr>
              <a:t>및 적용</a:t>
            </a:r>
            <a:r>
              <a:rPr lang="en-US" altLang="ko-KR" dirty="0">
                <a:ea typeface="나눔바른고딕OTF" panose="02020603020101020101" pitchFamily="18" charset="-127"/>
              </a:rPr>
              <a:t>.</a:t>
            </a:r>
            <a:endParaRPr lang="ko-KR" altLang="en-US" b="0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7B830B1-685F-7AE5-5B3A-0B952A0BA4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457200" lvl="1" indent="0">
              <a:lnSpc>
                <a:spcPct val="100000"/>
              </a:lnSpc>
              <a:buNone/>
            </a:pP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lvl="1">
              <a:lnSpc>
                <a:spcPct val="100000"/>
              </a:lnSpc>
            </a:pPr>
            <a:r>
              <a:rPr lang="ko-KR" altLang="en-US" sz="2000" b="1" dirty="0">
                <a:ea typeface="나눔바른고딕OTF" panose="02020603020101020101" pitchFamily="18" charset="-127"/>
              </a:rPr>
              <a:t>진행 상황</a:t>
            </a: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marL="457200" lvl="1" indent="0">
              <a:lnSpc>
                <a:spcPct val="100000"/>
              </a:lnSpc>
              <a:buNone/>
            </a:pP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marL="457200" lvl="1" indent="0">
              <a:lnSpc>
                <a:spcPct val="100000"/>
              </a:lnSpc>
              <a:buNone/>
            </a:pP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lvl="1">
              <a:lnSpc>
                <a:spcPct val="100000"/>
              </a:lnSpc>
            </a:pPr>
            <a:endParaRPr lang="en-US" altLang="ko-KR" sz="100" dirty="0">
              <a:ea typeface="나눔바른고딕OTF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0672B5-BC16-7F4C-4C74-D74284947D8C}"/>
              </a:ext>
            </a:extLst>
          </p:cNvPr>
          <p:cNvSpPr txBox="1"/>
          <p:nvPr/>
        </p:nvSpPr>
        <p:spPr>
          <a:xfrm>
            <a:off x="4218407" y="1496603"/>
            <a:ext cx="728779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Pose-retargeting </a:t>
            </a:r>
            <a:r>
              <a:rPr lang="ko-KR" altLang="en-US" b="1" dirty="0"/>
              <a:t>파트</a:t>
            </a:r>
            <a:endParaRPr lang="en-US" altLang="ko-KR" b="1" dirty="0"/>
          </a:p>
          <a:p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en-US" altLang="ko-KR" dirty="0" err="1"/>
              <a:t>Build_targets</a:t>
            </a:r>
            <a:r>
              <a:rPr lang="en-US" altLang="ko-KR" dirty="0"/>
              <a:t> </a:t>
            </a:r>
            <a:r>
              <a:rPr lang="ko-KR" altLang="en-US" dirty="0"/>
              <a:t>함수를 통해 </a:t>
            </a:r>
            <a:r>
              <a:rPr lang="en-US" altLang="ko-KR" dirty="0" err="1"/>
              <a:t>MediaPipe</a:t>
            </a:r>
            <a:r>
              <a:rPr lang="en-US" altLang="ko-KR" dirty="0"/>
              <a:t> </a:t>
            </a:r>
            <a:r>
              <a:rPr lang="ko-KR" altLang="en-US" dirty="0"/>
              <a:t>랜드마크를 기반으로 뼈대의 목표 지점생성</a:t>
            </a:r>
            <a:r>
              <a:rPr lang="en-US" altLang="ko-KR" dirty="0"/>
              <a:t> </a:t>
            </a:r>
          </a:p>
          <a:p>
            <a:pPr marL="342900" indent="-342900">
              <a:buFont typeface="+mj-ea"/>
              <a:buAutoNum type="circleNumDbPlain"/>
            </a:pP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ko-KR" altLang="en-US" dirty="0"/>
              <a:t>이후 </a:t>
            </a:r>
            <a:r>
              <a:rPr lang="en-US" altLang="ko-KR" dirty="0" err="1"/>
              <a:t>apply_constraints</a:t>
            </a:r>
            <a:r>
              <a:rPr lang="en-US" altLang="ko-KR" dirty="0"/>
              <a:t> </a:t>
            </a:r>
            <a:r>
              <a:rPr lang="ko-KR" altLang="en-US" dirty="0"/>
              <a:t>함수로 </a:t>
            </a:r>
            <a:r>
              <a:rPr lang="en-US" altLang="ko-KR" dirty="0"/>
              <a:t>bone </a:t>
            </a:r>
            <a:r>
              <a:rPr lang="ko-KR" altLang="en-US" dirty="0" err="1"/>
              <a:t>이동후</a:t>
            </a:r>
            <a:r>
              <a:rPr lang="ko-KR" altLang="en-US" dirty="0"/>
              <a:t> </a:t>
            </a:r>
            <a:r>
              <a:rPr lang="en-US" altLang="ko-KR" dirty="0"/>
              <a:t>pose</a:t>
            </a:r>
            <a:r>
              <a:rPr lang="ko-KR" altLang="en-US" dirty="0"/>
              <a:t>를 </a:t>
            </a:r>
            <a:r>
              <a:rPr lang="en-US" altLang="ko-KR" dirty="0"/>
              <a:t>bake</a:t>
            </a:r>
            <a:r>
              <a:rPr lang="ko-KR" altLang="en-US" dirty="0"/>
              <a:t>한다</a:t>
            </a: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en-US" altLang="ko-KR" dirty="0"/>
              <a:t>Unity</a:t>
            </a:r>
            <a:r>
              <a:rPr lang="ko-KR" altLang="en-US" dirty="0"/>
              <a:t>에서 모델 사용을 편리하게 하기 위해서 원점을 두발의 중심으로 이동한다</a:t>
            </a:r>
            <a:r>
              <a:rPr lang="en-US" altLang="ko-KR" dirty="0"/>
              <a:t>.</a:t>
            </a:r>
          </a:p>
          <a:p>
            <a:pPr marL="342900" indent="-342900">
              <a:buFont typeface="+mj-ea"/>
              <a:buAutoNum type="circleNumDbPlain"/>
            </a:pP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ko-KR" altLang="en-US" dirty="0"/>
              <a:t>마지막으로 </a:t>
            </a:r>
            <a:r>
              <a:rPr lang="en-US" altLang="ko-KR" dirty="0" err="1"/>
              <a:t>fbx</a:t>
            </a:r>
            <a:r>
              <a:rPr lang="ko-KR" altLang="en-US" dirty="0"/>
              <a:t>였던 파일 형식을 </a:t>
            </a:r>
            <a:r>
              <a:rPr lang="en-US" altLang="ko-KR" dirty="0"/>
              <a:t>armature</a:t>
            </a:r>
            <a:r>
              <a:rPr lang="ko-KR" altLang="en-US" dirty="0"/>
              <a:t>와 </a:t>
            </a:r>
            <a:r>
              <a:rPr lang="en-US" altLang="ko-KR" dirty="0"/>
              <a:t>mesh</a:t>
            </a:r>
            <a:r>
              <a:rPr lang="ko-KR" altLang="en-US" dirty="0"/>
              <a:t>가 포함된 </a:t>
            </a:r>
            <a:r>
              <a:rPr lang="en-US" altLang="ko-KR" dirty="0" err="1"/>
              <a:t>glb</a:t>
            </a:r>
            <a:r>
              <a:rPr lang="en-US" altLang="ko-KR" dirty="0"/>
              <a:t>(</a:t>
            </a:r>
            <a:r>
              <a:rPr lang="en-US" altLang="ko-KR" dirty="0" err="1"/>
              <a:t>glTF</a:t>
            </a:r>
            <a:r>
              <a:rPr lang="en-US" altLang="ko-KR" dirty="0"/>
              <a:t> 2.0) </a:t>
            </a:r>
            <a:r>
              <a:rPr lang="ko-KR" altLang="en-US" dirty="0"/>
              <a:t>형식으로 변환하여 저장한다</a:t>
            </a:r>
            <a:r>
              <a:rPr lang="en-US" altLang="ko-KR" dirty="0"/>
              <a:t>.</a:t>
            </a:r>
          </a:p>
          <a:p>
            <a:pPr marL="342900" indent="-342900">
              <a:buFont typeface="+mj-ea"/>
              <a:buAutoNum type="circleNumDbPlain"/>
            </a:pP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ko-KR" altLang="en-US" dirty="0"/>
              <a:t>모든 과정을 자동화하였으며 오류가 </a:t>
            </a:r>
            <a:r>
              <a:rPr lang="ko-KR" altLang="en-US" dirty="0" err="1"/>
              <a:t>없을시</a:t>
            </a:r>
            <a:r>
              <a:rPr lang="ko-KR" altLang="en-US" dirty="0"/>
              <a:t> </a:t>
            </a:r>
            <a:r>
              <a:rPr lang="en-US" altLang="ko-KR" dirty="0"/>
              <a:t>3-5</a:t>
            </a:r>
            <a:r>
              <a:rPr lang="ko-KR" altLang="en-US" dirty="0"/>
              <a:t>초 내에 </a:t>
            </a:r>
            <a:r>
              <a:rPr lang="ko-KR" altLang="en-US" dirty="0" err="1"/>
              <a:t>리타게팅가능</a:t>
            </a:r>
            <a:endParaRPr lang="en-US" altLang="ko-KR" dirty="0"/>
          </a:p>
          <a:p>
            <a:endParaRPr lang="en-US" altLang="ko-KR" dirty="0"/>
          </a:p>
          <a:p>
            <a:pPr lvl="1"/>
            <a:endParaRPr lang="en-US" altLang="ko-KR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D6721DE-B5F8-E95B-ED1C-A777EFF3FA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401" y="2478415"/>
            <a:ext cx="1470522" cy="2189748"/>
          </a:xfrm>
          <a:prstGeom prst="rect">
            <a:avLst/>
          </a:prstGeom>
        </p:spPr>
      </p:pic>
      <p:pic>
        <p:nvPicPr>
          <p:cNvPr id="9" name="그림 8" descr="의류, 사람, 신발류, 바지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95494FA9-7EB5-2667-A391-8004F29461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81" y="2479889"/>
            <a:ext cx="1470526" cy="2205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035976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Un</a:t>
            </a:r>
            <a:r>
              <a:rPr lang="en-US" altLang="ko-KR" dirty="0"/>
              <a:t>ity </a:t>
            </a:r>
            <a:r>
              <a:rPr lang="en-US" altLang="ko-KR" dirty="0" err="1"/>
              <a:t>ARFoundation</a:t>
            </a:r>
            <a:r>
              <a:rPr lang="en-US" altLang="ko-KR" dirty="0"/>
              <a:t>, Google </a:t>
            </a:r>
            <a:r>
              <a:rPr lang="en-US" altLang="ko-KR" dirty="0" err="1"/>
              <a:t>ARCore</a:t>
            </a:r>
            <a:r>
              <a:rPr lang="ko-KR" altLang="en-US" b="0" dirty="0"/>
              <a:t>를 활용한 </a:t>
            </a:r>
            <a:r>
              <a:rPr lang="en-US" altLang="ko-KR" b="0" dirty="0"/>
              <a:t>AR </a:t>
            </a:r>
            <a:r>
              <a:rPr lang="ko-KR" altLang="en-US" b="0" dirty="0"/>
              <a:t>앱 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457200" lvl="1" indent="0">
              <a:lnSpc>
                <a:spcPct val="100000"/>
              </a:lnSpc>
              <a:buNone/>
            </a:pP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lvl="1">
              <a:lnSpc>
                <a:spcPct val="100000"/>
              </a:lnSpc>
            </a:pPr>
            <a:r>
              <a:rPr lang="ko-KR" altLang="en-US" sz="2000" b="1" dirty="0">
                <a:ea typeface="나눔바른고딕OTF" panose="02020603020101020101" pitchFamily="18" charset="-127"/>
              </a:rPr>
              <a:t>진행 상황</a:t>
            </a: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marL="457200" lvl="1" indent="0">
              <a:lnSpc>
                <a:spcPct val="100000"/>
              </a:lnSpc>
              <a:buNone/>
            </a:pP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marL="457200" lvl="1" indent="0">
              <a:lnSpc>
                <a:spcPct val="100000"/>
              </a:lnSpc>
              <a:buNone/>
            </a:pP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lvl="1">
              <a:lnSpc>
                <a:spcPct val="100000"/>
              </a:lnSpc>
            </a:pPr>
            <a:endParaRPr lang="en-US" altLang="ko-KR" sz="100" dirty="0">
              <a:ea typeface="나눔바른고딕OTF" panose="0202060302010102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F7C08E1-F21B-5C4F-324F-8627A90327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" y="1601318"/>
            <a:ext cx="3030935" cy="47142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755F144-CE8F-416D-BBF2-BFF365680F0D}"/>
              </a:ext>
            </a:extLst>
          </p:cNvPr>
          <p:cNvSpPr txBox="1"/>
          <p:nvPr/>
        </p:nvSpPr>
        <p:spPr>
          <a:xfrm>
            <a:off x="4180114" y="1823357"/>
            <a:ext cx="7059386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기능 </a:t>
            </a:r>
            <a:r>
              <a:rPr lang="en-US" altLang="ko-KR" dirty="0"/>
              <a:t>1 </a:t>
            </a:r>
            <a:r>
              <a:rPr lang="ko-KR" altLang="en-US" dirty="0"/>
              <a:t>구현 흐름</a:t>
            </a:r>
            <a:r>
              <a:rPr lang="en-US" altLang="ko-KR" dirty="0"/>
              <a:t> (SNS</a:t>
            </a:r>
            <a:r>
              <a:rPr lang="ko-KR" altLang="en-US" dirty="0"/>
              <a:t> 포스팅 생성 및 서버 전송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ko-KR" altLang="en-US" dirty="0"/>
              <a:t>사진 촬영</a:t>
            </a:r>
            <a:r>
              <a:rPr lang="en-US" altLang="ko-KR" dirty="0"/>
              <a:t>.</a:t>
            </a:r>
          </a:p>
          <a:p>
            <a:pPr marL="342900" indent="-342900">
              <a:buFont typeface="+mj-ea"/>
              <a:buAutoNum type="circleNumDbPlain"/>
            </a:pP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en-US" altLang="ko-KR" dirty="0" err="1"/>
              <a:t>Mediapipe</a:t>
            </a:r>
            <a:r>
              <a:rPr lang="en-US" altLang="ko-KR" dirty="0"/>
              <a:t>(C# plugin)</a:t>
            </a:r>
            <a:r>
              <a:rPr lang="ko-KR" altLang="en-US" dirty="0"/>
              <a:t>을</a:t>
            </a:r>
            <a:r>
              <a:rPr lang="en-US" altLang="ko-KR" dirty="0"/>
              <a:t> </a:t>
            </a:r>
            <a:r>
              <a:rPr lang="ko-KR" altLang="en-US" dirty="0"/>
              <a:t>사용하여 </a:t>
            </a:r>
            <a:r>
              <a:rPr lang="en-US" altLang="ko-KR" dirty="0"/>
              <a:t>pose detection.</a:t>
            </a:r>
          </a:p>
          <a:p>
            <a:pPr marL="342900" indent="-342900">
              <a:buFont typeface="+mj-ea"/>
              <a:buAutoNum type="circleNumDbPlain"/>
            </a:pP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ko-KR" altLang="en-US" dirty="0"/>
              <a:t>이전 결과를 토대로 화면상의 사람의 발 위치 얻음</a:t>
            </a:r>
            <a:r>
              <a:rPr lang="en-US" altLang="ko-KR" dirty="0"/>
              <a:t> (</a:t>
            </a:r>
            <a:r>
              <a:rPr lang="ko-KR" altLang="en-US" dirty="0"/>
              <a:t>화면 픽셀 위치</a:t>
            </a:r>
            <a:r>
              <a:rPr lang="en-US" altLang="ko-KR" dirty="0"/>
              <a:t>).</a:t>
            </a:r>
          </a:p>
          <a:p>
            <a:pPr marL="342900" indent="-342900">
              <a:buFont typeface="+mj-ea"/>
              <a:buAutoNum type="circleNumDbPlain"/>
            </a:pP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ko-KR" altLang="en-US" dirty="0"/>
              <a:t>화면 픽셀 기반으로 </a:t>
            </a:r>
            <a:r>
              <a:rPr lang="en-US" altLang="ko-KR" dirty="0" err="1"/>
              <a:t>ARRaycastManager</a:t>
            </a:r>
            <a:r>
              <a:rPr lang="ko-KR" altLang="en-US" dirty="0"/>
              <a:t>를 활용하여 </a:t>
            </a:r>
            <a:r>
              <a:rPr lang="en-US" altLang="ko-KR" dirty="0"/>
              <a:t>AR world position</a:t>
            </a:r>
            <a:r>
              <a:rPr lang="ko-KR" altLang="en-US" dirty="0"/>
              <a:t> 생성</a:t>
            </a:r>
            <a:r>
              <a:rPr lang="en-US" altLang="ko-KR" dirty="0"/>
              <a:t>.</a:t>
            </a:r>
          </a:p>
          <a:p>
            <a:pPr marL="342900" indent="-342900">
              <a:buFont typeface="+mj-ea"/>
              <a:buAutoNum type="circleNumDbPlain"/>
            </a:pP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en-US" altLang="ko-KR" dirty="0" err="1"/>
              <a:t>AREarthManager</a:t>
            </a:r>
            <a:r>
              <a:rPr lang="ko-KR" altLang="en-US" dirty="0"/>
              <a:t>를 활용하여</a:t>
            </a:r>
            <a:r>
              <a:rPr lang="en-US" altLang="ko-KR" dirty="0"/>
              <a:t> Geospatial position</a:t>
            </a:r>
            <a:r>
              <a:rPr lang="ko-KR" altLang="en-US" dirty="0"/>
              <a:t>으로 변환</a:t>
            </a:r>
            <a:r>
              <a:rPr lang="en-US" altLang="ko-KR" dirty="0"/>
              <a:t>.</a:t>
            </a:r>
          </a:p>
          <a:p>
            <a:pPr marL="342900" indent="-342900">
              <a:buFont typeface="+mj-ea"/>
              <a:buAutoNum type="circleNumDbPlain"/>
            </a:pP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en-US" altLang="ko-KR" dirty="0" err="1"/>
              <a:t>UnityWebRequest</a:t>
            </a:r>
            <a:r>
              <a:rPr lang="ko-KR" altLang="en-US" dirty="0"/>
              <a:t>를 활용하여 </a:t>
            </a:r>
            <a:r>
              <a:rPr lang="en-US" altLang="ko-KR" dirty="0"/>
              <a:t>Flask </a:t>
            </a:r>
            <a:r>
              <a:rPr lang="ko-KR" altLang="en-US" dirty="0"/>
              <a:t>서버로 사진</a:t>
            </a:r>
            <a:r>
              <a:rPr lang="en-US" altLang="ko-KR" dirty="0"/>
              <a:t>(Texture2D), Geospatial position </a:t>
            </a:r>
            <a:r>
              <a:rPr lang="ko-KR" altLang="en-US" dirty="0"/>
              <a:t>전송</a:t>
            </a:r>
            <a:endParaRPr lang="en-US" altLang="ko-KR" dirty="0"/>
          </a:p>
          <a:p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9122507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006B05-9EF5-56D3-204D-E0A576C520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AE856F-E7F9-059C-8E26-9DDD1F18B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Un</a:t>
            </a:r>
            <a:r>
              <a:rPr lang="en-US" altLang="ko-KR" dirty="0"/>
              <a:t>ity </a:t>
            </a:r>
            <a:r>
              <a:rPr lang="en-US" altLang="ko-KR" dirty="0" err="1"/>
              <a:t>ARFoundation</a:t>
            </a:r>
            <a:r>
              <a:rPr lang="en-US" altLang="ko-KR" dirty="0"/>
              <a:t>, Google </a:t>
            </a:r>
            <a:r>
              <a:rPr lang="en-US" altLang="ko-KR" dirty="0" err="1"/>
              <a:t>ARCore</a:t>
            </a:r>
            <a:r>
              <a:rPr lang="ko-KR" altLang="en-US" b="0" dirty="0"/>
              <a:t>를 활용한 </a:t>
            </a:r>
            <a:r>
              <a:rPr lang="en-US" altLang="ko-KR" b="0" dirty="0"/>
              <a:t>AR </a:t>
            </a:r>
            <a:r>
              <a:rPr lang="ko-KR" altLang="en-US" b="0" dirty="0"/>
              <a:t>앱 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DDDB52F-2592-BA8A-EBF8-048AE2DF6FA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457200" lvl="1" indent="0">
              <a:lnSpc>
                <a:spcPct val="100000"/>
              </a:lnSpc>
              <a:buNone/>
            </a:pP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lvl="1">
              <a:lnSpc>
                <a:spcPct val="100000"/>
              </a:lnSpc>
            </a:pPr>
            <a:r>
              <a:rPr lang="ko-KR" altLang="en-US" sz="2000" b="1" dirty="0">
                <a:ea typeface="나눔바른고딕OTF" panose="02020603020101020101" pitchFamily="18" charset="-127"/>
              </a:rPr>
              <a:t>진행 상황</a:t>
            </a: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marL="457200" lvl="1" indent="0">
              <a:lnSpc>
                <a:spcPct val="100000"/>
              </a:lnSpc>
              <a:buNone/>
            </a:pP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marL="457200" lvl="1" indent="0">
              <a:lnSpc>
                <a:spcPct val="100000"/>
              </a:lnSpc>
              <a:buNone/>
            </a:pP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lvl="1">
              <a:lnSpc>
                <a:spcPct val="100000"/>
              </a:lnSpc>
            </a:pPr>
            <a:endParaRPr lang="en-US" altLang="ko-KR" sz="100" dirty="0">
              <a:ea typeface="나눔바른고딕OTF" panose="0202060302010102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2AAA72F-002B-06B8-BB68-CC5DF9D3AC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" y="1601318"/>
            <a:ext cx="3030935" cy="47142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A34DEE5-32C6-D9DE-4C1F-1E18F3F364E5}"/>
              </a:ext>
            </a:extLst>
          </p:cNvPr>
          <p:cNvSpPr txBox="1"/>
          <p:nvPr/>
        </p:nvSpPr>
        <p:spPr>
          <a:xfrm>
            <a:off x="4199993" y="1601318"/>
            <a:ext cx="7059386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기능 </a:t>
            </a:r>
            <a:r>
              <a:rPr lang="en-US" altLang="ko-KR" dirty="0"/>
              <a:t>1 </a:t>
            </a:r>
            <a:r>
              <a:rPr lang="ko-KR" altLang="en-US" dirty="0"/>
              <a:t>구현 디테일</a:t>
            </a:r>
            <a:r>
              <a:rPr lang="en-US" altLang="ko-KR" dirty="0"/>
              <a:t>(SNS</a:t>
            </a:r>
            <a:r>
              <a:rPr lang="ko-KR" altLang="en-US" dirty="0"/>
              <a:t> 포스팅 생성 및 서버 전송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ko-KR" altLang="en-US" dirty="0"/>
              <a:t>사진 촬영 이후 사진의 </a:t>
            </a:r>
            <a:r>
              <a:rPr lang="en-US" altLang="ko-KR" dirty="0"/>
              <a:t>pose detection </a:t>
            </a:r>
            <a:r>
              <a:rPr lang="ko-KR" altLang="en-US" dirty="0"/>
              <a:t>수행에 앞서 </a:t>
            </a:r>
            <a:r>
              <a:rPr lang="en-US" altLang="ko-KR" dirty="0" err="1"/>
              <a:t>ARRaycastManager</a:t>
            </a:r>
            <a:r>
              <a:rPr lang="ko-KR" altLang="en-US" dirty="0"/>
              <a:t>의 </a:t>
            </a:r>
            <a:r>
              <a:rPr lang="en-US" altLang="ko-KR" dirty="0" err="1"/>
              <a:t>Raycast</a:t>
            </a:r>
            <a:r>
              <a:rPr lang="en-US" altLang="ko-KR" dirty="0"/>
              <a:t> </a:t>
            </a:r>
            <a:r>
              <a:rPr lang="ko-KR" altLang="en-US" dirty="0"/>
              <a:t>기능이 불안정</a:t>
            </a:r>
            <a:r>
              <a:rPr lang="en-US" altLang="ko-KR" dirty="0"/>
              <a:t>.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altLang="ko-KR" dirty="0" err="1"/>
              <a:t>ARPlaneDetector</a:t>
            </a:r>
            <a:r>
              <a:rPr lang="ko-KR" altLang="en-US" dirty="0"/>
              <a:t>를 통해 사진 촬영 이전에</a:t>
            </a:r>
            <a:r>
              <a:rPr lang="en-US" altLang="ko-KR" dirty="0"/>
              <a:t>, </a:t>
            </a:r>
            <a:r>
              <a:rPr lang="ko-KR" altLang="en-US" dirty="0"/>
              <a:t>사용자가 팝업창으로 </a:t>
            </a:r>
            <a:r>
              <a:rPr lang="en-US" altLang="ko-KR" dirty="0" err="1"/>
              <a:t>Raycast</a:t>
            </a:r>
            <a:r>
              <a:rPr lang="en-US" altLang="ko-KR" dirty="0"/>
              <a:t> </a:t>
            </a:r>
            <a:r>
              <a:rPr lang="ko-KR" altLang="en-US" dirty="0"/>
              <a:t>기능을 확인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r>
              <a:rPr lang="en-US" altLang="ko-KR" dirty="0"/>
              <a:t>   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en-US" altLang="ko-KR" dirty="0"/>
              <a:t>Google API</a:t>
            </a:r>
            <a:r>
              <a:rPr lang="ko-KR" altLang="en-US" dirty="0"/>
              <a:t>의 불안정성으로 인한 </a:t>
            </a:r>
            <a:r>
              <a:rPr lang="en-US" altLang="ko-KR" dirty="0"/>
              <a:t>AR world position -&gt; Geospatial position </a:t>
            </a:r>
            <a:r>
              <a:rPr lang="ko-KR" altLang="en-US" dirty="0"/>
              <a:t>변환 실패</a:t>
            </a:r>
            <a:r>
              <a:rPr lang="en-US" altLang="ko-KR" dirty="0"/>
              <a:t>.</a:t>
            </a:r>
          </a:p>
          <a:p>
            <a:pPr marL="342900" indent="-342900">
              <a:buFont typeface="+mj-ea"/>
              <a:buAutoNum type="circleNumDbPlain"/>
            </a:pP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ko-KR" altLang="en-US" dirty="0"/>
              <a:t>네트워크 연결 이슈로 인한 서버로의 포스팅 정보 전송 실패</a:t>
            </a:r>
            <a:r>
              <a:rPr lang="en-US" altLang="ko-KR" dirty="0"/>
              <a:t>.</a:t>
            </a:r>
          </a:p>
          <a:p>
            <a:pPr marL="342900" indent="-342900">
              <a:buFont typeface="+mj-ea"/>
              <a:buAutoNum type="circleNumDbPlain"/>
            </a:pP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en-US" altLang="ko-KR" dirty="0"/>
              <a:t>AR</a:t>
            </a:r>
            <a:r>
              <a:rPr lang="ko-KR" altLang="en-US" dirty="0"/>
              <a:t> 공간 식별 실패로 인한 </a:t>
            </a:r>
            <a:r>
              <a:rPr lang="en-US" altLang="ko-KR" dirty="0" err="1"/>
              <a:t>Raycast</a:t>
            </a:r>
            <a:r>
              <a:rPr lang="ko-KR" altLang="en-US" dirty="0"/>
              <a:t>를 사용한 </a:t>
            </a:r>
            <a:r>
              <a:rPr lang="en-US" altLang="ko-KR" dirty="0"/>
              <a:t>AR word position </a:t>
            </a:r>
            <a:r>
              <a:rPr lang="ko-KR" altLang="en-US" dirty="0"/>
              <a:t>획득</a:t>
            </a:r>
            <a:r>
              <a:rPr lang="en-US" altLang="ko-KR" dirty="0"/>
              <a:t> </a:t>
            </a:r>
            <a:r>
              <a:rPr lang="ko-KR" altLang="en-US" dirty="0"/>
              <a:t>실패</a:t>
            </a:r>
            <a:r>
              <a:rPr lang="en-US" altLang="ko-KR" dirty="0"/>
              <a:t>.</a:t>
            </a:r>
          </a:p>
          <a:p>
            <a:pPr marL="342900" indent="-342900">
              <a:buFont typeface="+mj-ea"/>
              <a:buAutoNum type="circleNumDbPlain"/>
            </a:pP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ko-KR" altLang="en-US" dirty="0"/>
              <a:t>사진에 사람이 없어서 발생하는 </a:t>
            </a:r>
            <a:r>
              <a:rPr lang="en-US" altLang="ko-KR" dirty="0"/>
              <a:t>pose detection </a:t>
            </a:r>
            <a:r>
              <a:rPr lang="ko-KR" altLang="en-US" dirty="0"/>
              <a:t>실패</a:t>
            </a:r>
            <a:r>
              <a:rPr lang="en-US" altLang="ko-KR" dirty="0"/>
              <a:t>.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ko-KR" altLang="en-US" dirty="0"/>
              <a:t>위와 같은 런타임에 발생할 수 있는 여러 예외를 </a:t>
            </a:r>
            <a:r>
              <a:rPr lang="en-US" altLang="ko-KR" dirty="0" err="1"/>
              <a:t>UIManager</a:t>
            </a:r>
            <a:r>
              <a:rPr lang="ko-KR" altLang="en-US" dirty="0"/>
              <a:t>를 통해 팝업창으로 확인 가능</a:t>
            </a:r>
            <a:r>
              <a:rPr lang="en-US" altLang="ko-KR" dirty="0"/>
              <a:t>.</a:t>
            </a:r>
          </a:p>
          <a:p>
            <a:pPr marL="342900" indent="-342900">
              <a:buFont typeface="+mj-ea"/>
              <a:buAutoNum type="circleNumDbPlain"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37283701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256A2A-BB1E-001A-E6BE-86B23E9EFA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2DB1DD-56BC-596F-9358-0D72FE3F5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Un</a:t>
            </a:r>
            <a:r>
              <a:rPr lang="en-US" altLang="ko-KR" dirty="0"/>
              <a:t>ity </a:t>
            </a:r>
            <a:r>
              <a:rPr lang="en-US" altLang="ko-KR" dirty="0" err="1"/>
              <a:t>ARFoundation</a:t>
            </a:r>
            <a:r>
              <a:rPr lang="en-US" altLang="ko-KR" dirty="0"/>
              <a:t>, Google </a:t>
            </a:r>
            <a:r>
              <a:rPr lang="en-US" altLang="ko-KR" dirty="0" err="1"/>
              <a:t>ARCore</a:t>
            </a:r>
            <a:r>
              <a:rPr lang="ko-KR" altLang="en-US" b="0" dirty="0"/>
              <a:t>를 활용한 </a:t>
            </a:r>
            <a:r>
              <a:rPr lang="en-US" altLang="ko-KR" b="0" dirty="0"/>
              <a:t>AR </a:t>
            </a:r>
            <a:r>
              <a:rPr lang="ko-KR" altLang="en-US" b="0" dirty="0"/>
              <a:t>앱 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31FC183-DCBC-72E7-944A-4B021EAA70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457200" lvl="1" indent="0">
              <a:lnSpc>
                <a:spcPct val="100000"/>
              </a:lnSpc>
              <a:buNone/>
            </a:pP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lvl="1">
              <a:lnSpc>
                <a:spcPct val="100000"/>
              </a:lnSpc>
            </a:pPr>
            <a:r>
              <a:rPr lang="ko-KR" altLang="en-US" sz="2000" b="1" dirty="0">
                <a:ea typeface="나눔바른고딕OTF" panose="02020603020101020101" pitchFamily="18" charset="-127"/>
              </a:rPr>
              <a:t>진행 상황</a:t>
            </a: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marL="457200" lvl="1" indent="0">
              <a:lnSpc>
                <a:spcPct val="100000"/>
              </a:lnSpc>
              <a:buNone/>
            </a:pP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marL="457200" lvl="1" indent="0">
              <a:lnSpc>
                <a:spcPct val="100000"/>
              </a:lnSpc>
              <a:buNone/>
            </a:pP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lvl="1">
              <a:lnSpc>
                <a:spcPct val="100000"/>
              </a:lnSpc>
            </a:pPr>
            <a:endParaRPr lang="en-US" altLang="ko-KR" sz="100" dirty="0">
              <a:ea typeface="나눔바른고딕OTF" panose="0202060302010102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20E7E07-EBAC-AAC6-74F6-1F9177B573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" y="1601318"/>
            <a:ext cx="3030935" cy="47142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B4A7E4F-A940-9897-E243-D4CF8A6B84C6}"/>
              </a:ext>
            </a:extLst>
          </p:cNvPr>
          <p:cNvSpPr txBox="1"/>
          <p:nvPr/>
        </p:nvSpPr>
        <p:spPr>
          <a:xfrm>
            <a:off x="4180114" y="1823357"/>
            <a:ext cx="705938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기능 </a:t>
            </a:r>
            <a:r>
              <a:rPr lang="en-US" altLang="ko-KR" dirty="0"/>
              <a:t>2 </a:t>
            </a:r>
            <a:r>
              <a:rPr lang="ko-KR" altLang="en-US" dirty="0"/>
              <a:t>구현 흐름</a:t>
            </a:r>
            <a:r>
              <a:rPr lang="en-US" altLang="ko-KR" dirty="0"/>
              <a:t> (</a:t>
            </a:r>
            <a:r>
              <a:rPr lang="ko-KR" altLang="en-US" dirty="0"/>
              <a:t>위치 기반 </a:t>
            </a:r>
            <a:r>
              <a:rPr lang="en-US" altLang="ko-KR" dirty="0"/>
              <a:t>AR </a:t>
            </a:r>
            <a:r>
              <a:rPr lang="ko-KR" altLang="en-US" dirty="0"/>
              <a:t>포스팅 열람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en-US" altLang="ko-KR" dirty="0" err="1"/>
              <a:t>AREarthManager</a:t>
            </a:r>
            <a:r>
              <a:rPr lang="ko-KR" altLang="en-US" dirty="0"/>
              <a:t>를 통해 사용자의 </a:t>
            </a:r>
            <a:r>
              <a:rPr lang="en-US" altLang="ko-KR" dirty="0"/>
              <a:t>Geospatial position </a:t>
            </a:r>
            <a:r>
              <a:rPr lang="ko-KR" altLang="en-US" dirty="0"/>
              <a:t>생성</a:t>
            </a:r>
            <a:r>
              <a:rPr lang="en-US" altLang="ko-KR" dirty="0"/>
              <a:t>.</a:t>
            </a:r>
          </a:p>
          <a:p>
            <a:pPr marL="342900" indent="-342900">
              <a:buFont typeface="+mj-ea"/>
              <a:buAutoNum type="circleNumDbPlain"/>
            </a:pP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en-US" altLang="ko-KR" dirty="0"/>
              <a:t>Geospatial</a:t>
            </a:r>
            <a:r>
              <a:rPr lang="ko-KR" altLang="en-US" dirty="0"/>
              <a:t> </a:t>
            </a:r>
            <a:r>
              <a:rPr lang="en-US" altLang="ko-KR" dirty="0"/>
              <a:t>position,</a:t>
            </a:r>
            <a:r>
              <a:rPr lang="ko-KR" altLang="en-US" dirty="0"/>
              <a:t> </a:t>
            </a:r>
            <a:r>
              <a:rPr lang="en-US" altLang="ko-KR" dirty="0" err="1"/>
              <a:t>UnityWebRequest</a:t>
            </a:r>
            <a:r>
              <a:rPr lang="ko-KR" altLang="en-US" dirty="0"/>
              <a:t>를 사용하여 </a:t>
            </a:r>
            <a:r>
              <a:rPr lang="en-US" altLang="ko-KR" dirty="0"/>
              <a:t>Flask </a:t>
            </a:r>
            <a:r>
              <a:rPr lang="ko-KR" altLang="en-US" dirty="0"/>
              <a:t>서버로 주변 포스팅 정보 요청</a:t>
            </a:r>
            <a:r>
              <a:rPr lang="en-US" altLang="ko-KR" dirty="0"/>
              <a:t>.</a:t>
            </a:r>
          </a:p>
          <a:p>
            <a:pPr marL="342900" indent="-342900">
              <a:buFont typeface="+mj-ea"/>
              <a:buAutoNum type="circleNumDbPlain"/>
            </a:pP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ko-KR" altLang="en-US" dirty="0"/>
              <a:t>서버로부터 받은 </a:t>
            </a:r>
            <a:r>
              <a:rPr lang="en-US" altLang="ko-KR" dirty="0"/>
              <a:t>Response</a:t>
            </a:r>
            <a:r>
              <a:rPr lang="ko-KR" altLang="en-US" dirty="0"/>
              <a:t> </a:t>
            </a:r>
            <a:r>
              <a:rPr lang="en-US" altLang="ko-KR" dirty="0"/>
              <a:t>(posting id, Geospatial position)</a:t>
            </a:r>
            <a:r>
              <a:rPr lang="ko-KR" altLang="en-US" dirty="0"/>
              <a:t>을 바탕으로 </a:t>
            </a:r>
            <a:r>
              <a:rPr lang="en-US" altLang="ko-KR" dirty="0"/>
              <a:t>3D </a:t>
            </a:r>
            <a:r>
              <a:rPr lang="ko-KR" altLang="en-US" dirty="0"/>
              <a:t>모델 파일 </a:t>
            </a:r>
            <a:r>
              <a:rPr lang="en-US" altLang="ko-KR" dirty="0"/>
              <a:t>(</a:t>
            </a:r>
            <a:r>
              <a:rPr lang="en-US" altLang="ko-KR" dirty="0" err="1"/>
              <a:t>glb</a:t>
            </a:r>
            <a:r>
              <a:rPr lang="en-US" altLang="ko-KR" dirty="0"/>
              <a:t>) </a:t>
            </a:r>
            <a:r>
              <a:rPr lang="ko-KR" altLang="en-US" dirty="0"/>
              <a:t>요청</a:t>
            </a:r>
            <a:r>
              <a:rPr lang="en-US" altLang="ko-KR" dirty="0"/>
              <a:t>.</a:t>
            </a:r>
          </a:p>
          <a:p>
            <a:pPr marL="342900" indent="-342900">
              <a:buFont typeface="+mj-ea"/>
              <a:buAutoNum type="circleNumDbPlain"/>
            </a:pP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en-US" altLang="ko-KR" dirty="0" err="1"/>
              <a:t>glb</a:t>
            </a:r>
            <a:r>
              <a:rPr lang="en-US" altLang="ko-KR" dirty="0"/>
              <a:t> </a:t>
            </a:r>
            <a:r>
              <a:rPr lang="ko-KR" altLang="en-US" dirty="0"/>
              <a:t>파일을 토대로</a:t>
            </a:r>
            <a:r>
              <a:rPr lang="en-US" altLang="ko-KR" dirty="0"/>
              <a:t> </a:t>
            </a:r>
            <a:r>
              <a:rPr lang="en-US" altLang="ko-KR" dirty="0" err="1"/>
              <a:t>GameObject</a:t>
            </a:r>
            <a:r>
              <a:rPr lang="en-US" altLang="ko-KR" dirty="0"/>
              <a:t> </a:t>
            </a:r>
            <a:r>
              <a:rPr lang="ko-KR" altLang="en-US" dirty="0" err="1"/>
              <a:t>프리펩</a:t>
            </a:r>
            <a:r>
              <a:rPr lang="ko-KR" altLang="en-US" dirty="0"/>
              <a:t> 생성</a:t>
            </a: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en-US" altLang="ko-KR" dirty="0" err="1"/>
              <a:t>GameObject</a:t>
            </a:r>
            <a:r>
              <a:rPr lang="en-US" altLang="ko-KR" dirty="0"/>
              <a:t> </a:t>
            </a:r>
            <a:r>
              <a:rPr lang="ko-KR" altLang="en-US" dirty="0" err="1"/>
              <a:t>프리펩</a:t>
            </a:r>
            <a:r>
              <a:rPr lang="en-US" altLang="ko-KR" dirty="0"/>
              <a:t>, Geospatial position</a:t>
            </a:r>
            <a:r>
              <a:rPr lang="ko-KR" altLang="en-US" dirty="0"/>
              <a:t>을 사용하여 </a:t>
            </a:r>
            <a:r>
              <a:rPr lang="en-US" altLang="ko-KR" dirty="0" err="1"/>
              <a:t>ARAnchor</a:t>
            </a:r>
            <a:r>
              <a:rPr lang="ko-KR" altLang="en-US" dirty="0"/>
              <a:t>생성 및 </a:t>
            </a:r>
            <a:r>
              <a:rPr lang="en-US" altLang="ko-KR" dirty="0"/>
              <a:t>3D </a:t>
            </a:r>
            <a:r>
              <a:rPr lang="ko-KR" altLang="en-US" dirty="0"/>
              <a:t>모델 </a:t>
            </a:r>
            <a:r>
              <a:rPr lang="en-US" altLang="ko-KR" dirty="0"/>
              <a:t>AR world</a:t>
            </a:r>
            <a:r>
              <a:rPr lang="ko-KR" altLang="en-US" dirty="0"/>
              <a:t>에 표현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56514548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104F7A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bg1">
              <a:lumMod val="65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11036</TotalTime>
  <Words>759</Words>
  <Application>Microsoft Office PowerPoint</Application>
  <PresentationFormat>와이드스크린</PresentationFormat>
  <Paragraphs>166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9" baseType="lpstr">
      <vt:lpstr>G마켓 산스 Bold</vt:lpstr>
      <vt:lpstr>나눔바른고딕OTF</vt:lpstr>
      <vt:lpstr>Arial</vt:lpstr>
      <vt:lpstr>Times New Roman</vt:lpstr>
      <vt:lpstr>Wingdings</vt:lpstr>
      <vt:lpstr>Office 테마</vt:lpstr>
      <vt:lpstr>PowerPoint 프레젠테이션</vt:lpstr>
      <vt:lpstr>Overview</vt:lpstr>
      <vt:lpstr>Overview</vt:lpstr>
      <vt:lpstr>2D 사진을 사용한 3D 모델링 및 Rigging.</vt:lpstr>
      <vt:lpstr>Mediapipe 기술을 활용한 사진 기반 자세 추정 및 적용.</vt:lpstr>
      <vt:lpstr>Mediapipe 기술을 활용한 사진 기반 자세 추정 및 적용.</vt:lpstr>
      <vt:lpstr>Unity ARFoundation, Google ARCore를 활용한 AR 앱 </vt:lpstr>
      <vt:lpstr>Unity ARFoundation, Google ARCore를 활용한 AR 앱 </vt:lpstr>
      <vt:lpstr>Unity ARFoundation, Google ARCore를 활용한 AR 앱 </vt:lpstr>
      <vt:lpstr>Unity ARFoundation, Google ARCore를 활용한 AR 앱 </vt:lpstr>
      <vt:lpstr>Flask, SQLite, Blender 를 활용한 서버</vt:lpstr>
      <vt:lpstr>Flask, SQLite, Blender 를 활용한 서버</vt:lpstr>
      <vt:lpstr>Flask, SQLite, Blender 를 활용한 서버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오 중석</dc:creator>
  <cp:lastModifiedBy>석윤 임</cp:lastModifiedBy>
  <cp:revision>250</cp:revision>
  <dcterms:created xsi:type="dcterms:W3CDTF">2023-03-22T01:50:20Z</dcterms:created>
  <dcterms:modified xsi:type="dcterms:W3CDTF">2025-09-30T11:34:31Z</dcterms:modified>
</cp:coreProperties>
</file>

<file path=docProps/thumbnail.jpeg>
</file>